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258" r:id="rId4"/>
    <p:sldId id="259" r:id="rId5"/>
    <p:sldId id="260" r:id="rId6"/>
    <p:sldId id="295" r:id="rId7"/>
    <p:sldId id="261" r:id="rId8"/>
    <p:sldId id="262" r:id="rId9"/>
    <p:sldId id="263" r:id="rId10"/>
    <p:sldId id="264" r:id="rId11"/>
    <p:sldId id="265" r:id="rId12"/>
    <p:sldId id="273" r:id="rId13"/>
    <p:sldId id="294" r:id="rId14"/>
    <p:sldId id="279" r:id="rId15"/>
    <p:sldId id="266" r:id="rId16"/>
    <p:sldId id="282" r:id="rId17"/>
    <p:sldId id="269" r:id="rId18"/>
    <p:sldId id="270" r:id="rId19"/>
    <p:sldId id="280" r:id="rId20"/>
    <p:sldId id="271" r:id="rId21"/>
    <p:sldId id="287" r:id="rId22"/>
    <p:sldId id="288" r:id="rId23"/>
    <p:sldId id="289" r:id="rId24"/>
    <p:sldId id="272" r:id="rId25"/>
    <p:sldId id="283" r:id="rId26"/>
    <p:sldId id="296" r:id="rId27"/>
    <p:sldId id="290" r:id="rId28"/>
    <p:sldId id="291" r:id="rId29"/>
    <p:sldId id="267" r:id="rId30"/>
    <p:sldId id="292" r:id="rId31"/>
    <p:sldId id="293" r:id="rId32"/>
    <p:sldId id="297" r:id="rId33"/>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lvl1pPr>
    <a:lvl2pPr marL="0" marR="0" indent="457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lvl2pPr>
    <a:lvl3pPr marL="0" marR="0" indent="914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lvl3pPr>
    <a:lvl4pPr marL="0" marR="0" indent="1371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lvl4pPr>
    <a:lvl5pPr marL="0" marR="0" indent="18288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lvl5pPr>
    <a:lvl6pPr marL="0" marR="0" indent="22860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lvl6pPr>
    <a:lvl7pPr marL="0" marR="0" indent="27432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lvl7pPr>
    <a:lvl8pPr marL="0" marR="0" indent="32004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lvl8pPr>
    <a:lvl9pPr marL="0" marR="0" indent="365760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432FF"/>
    <a:srgbClr val="009051"/>
    <a:srgbClr val="FFD5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292929"/>
        </a:fontRef>
        <a:srgbClr val="292929"/>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CDDCA"/>
          </a:solidFill>
        </a:fill>
      </a:tcStyle>
    </a:wholeTbl>
    <a:band2H>
      <a:tcTxStyle/>
      <a:tcStyle>
        <a:tcBdr/>
        <a:fill>
          <a:solidFill>
            <a:srgbClr val="F6EFE6"/>
          </a:solidFill>
        </a:fill>
      </a:tcStyle>
    </a:band2H>
    <a:firstCol>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ff" i="off">
        <a:fontRef idx="major">
          <a:srgbClr val="292929"/>
        </a:fontRef>
        <a:srgbClr val="292929"/>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a:tcStyle>
        <a:tcBdr/>
        <a:fill>
          <a:solidFill>
            <a:schemeClr val="accent3">
              <a:lumOff val="44000"/>
            </a:schemeClr>
          </a:solidFill>
        </a:fill>
      </a:tcStyle>
    </a:band2H>
    <a:firstCol>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ff" i="off">
        <a:fontRef idx="major">
          <a:srgbClr val="292929"/>
        </a:fontRef>
        <a:srgbClr val="292929"/>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6E6D9"/>
          </a:solidFill>
        </a:fill>
      </a:tcStyle>
    </a:wholeTbl>
    <a:band2H>
      <a:tcTxStyle/>
      <a:tcStyle>
        <a:tcBdr/>
        <a:fill>
          <a:solidFill>
            <a:srgbClr val="F3F3ED"/>
          </a:solidFill>
        </a:fill>
      </a:tcStyle>
    </a:band2H>
    <a:firstCol>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ff" i="off">
        <a:fontRef idx="major">
          <a:srgbClr val="292929"/>
        </a:fontRef>
        <a:srgbClr val="292929"/>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7E7E7"/>
          </a:solidFill>
        </a:fill>
      </a:tcStyle>
    </a:wholeTbl>
    <a:band2H>
      <a:tcTxStyle/>
      <a:tcStyle>
        <a:tcBdr/>
        <a:fill>
          <a:solidFill>
            <a:schemeClr val="accent3">
              <a:lumOff val="44000"/>
            </a:schemeClr>
          </a:solidFill>
        </a:fill>
      </a:tcStyle>
    </a:band2H>
    <a:firstCol>
      <a:tcTxStyle b="on" i="off">
        <a:fontRef idx="maj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292929"/>
        </a:fontRef>
        <a:srgbClr val="292929"/>
      </a:tcTxStyle>
      <a:tcStyle>
        <a:tcBdr>
          <a:left>
            <a:ln w="12700" cap="flat">
              <a:noFill/>
              <a:miter lim="400000"/>
            </a:ln>
          </a:left>
          <a:right>
            <a:ln w="12700" cap="flat">
              <a:noFill/>
              <a:miter lim="400000"/>
            </a:ln>
          </a:right>
          <a:top>
            <a:ln w="50800" cap="flat">
              <a:solidFill>
                <a:srgbClr val="292929"/>
              </a:solidFill>
              <a:prstDash val="solid"/>
              <a:round/>
            </a:ln>
          </a:top>
          <a:bottom>
            <a:ln w="25400" cap="flat">
              <a:solidFill>
                <a:srgbClr val="292929"/>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ff">
        <a:fontRef idx="maj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292929"/>
              </a:solidFill>
              <a:prstDash val="solid"/>
              <a:round/>
            </a:ln>
          </a:top>
          <a:bottom>
            <a:ln w="25400" cap="flat">
              <a:solidFill>
                <a:srgbClr val="292929"/>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292929"/>
        </a:fontRef>
        <a:srgbClr val="292929"/>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BCBCB"/>
          </a:solidFill>
        </a:fill>
      </a:tcStyle>
    </a:wholeTbl>
    <a:band2H>
      <a:tcTxStyle/>
      <a:tcStyle>
        <a:tcBdr/>
        <a:fill>
          <a:solidFill>
            <a:srgbClr val="E7E7E7"/>
          </a:solidFill>
        </a:fill>
      </a:tcStyle>
    </a:band2H>
    <a:firstCol>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292929"/>
          </a:solidFill>
        </a:fill>
      </a:tcStyle>
    </a:firstCol>
    <a:lastRow>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292929"/>
          </a:solidFill>
        </a:fill>
      </a:tcStyle>
    </a:lastRow>
    <a:firstRow>
      <a:tcTxStyle b="on" i="off">
        <a:fontRef idx="maj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292929"/>
          </a:solidFill>
        </a:fill>
      </a:tcStyle>
    </a:firstRow>
  </a:tblStyle>
  <a:tblStyle styleId="{2708684C-4D16-4618-839F-0558EEFCDFE6}" styleName="">
    <a:tblBg/>
    <a:wholeTbl>
      <a:tcTxStyle b="off" i="off">
        <a:fontRef idx="major">
          <a:srgbClr val="292929"/>
        </a:fontRef>
        <a:srgbClr val="292929"/>
      </a:tcTxStyle>
      <a:tcStyle>
        <a:tcBdr>
          <a:left>
            <a:ln w="12700" cap="flat">
              <a:solidFill>
                <a:srgbClr val="292929"/>
              </a:solidFill>
              <a:prstDash val="solid"/>
              <a:round/>
            </a:ln>
          </a:left>
          <a:right>
            <a:ln w="12700" cap="flat">
              <a:solidFill>
                <a:srgbClr val="292929"/>
              </a:solidFill>
              <a:prstDash val="solid"/>
              <a:round/>
            </a:ln>
          </a:right>
          <a:top>
            <a:ln w="12700" cap="flat">
              <a:solidFill>
                <a:srgbClr val="292929"/>
              </a:solidFill>
              <a:prstDash val="solid"/>
              <a:round/>
            </a:ln>
          </a:top>
          <a:bottom>
            <a:ln w="12700" cap="flat">
              <a:solidFill>
                <a:srgbClr val="292929"/>
              </a:solidFill>
              <a:prstDash val="solid"/>
              <a:round/>
            </a:ln>
          </a:bottom>
          <a:insideH>
            <a:ln w="12700" cap="flat">
              <a:solidFill>
                <a:srgbClr val="292929"/>
              </a:solidFill>
              <a:prstDash val="solid"/>
              <a:round/>
            </a:ln>
          </a:insideH>
          <a:insideV>
            <a:ln w="12700" cap="flat">
              <a:solidFill>
                <a:srgbClr val="292929"/>
              </a:solidFill>
              <a:prstDash val="solid"/>
              <a:round/>
            </a:ln>
          </a:insideV>
        </a:tcBdr>
        <a:fill>
          <a:solidFill>
            <a:srgbClr val="292929">
              <a:alpha val="20000"/>
            </a:srgbClr>
          </a:solidFill>
        </a:fill>
      </a:tcStyle>
    </a:wholeTbl>
    <a:band2H>
      <a:tcTxStyle/>
      <a:tcStyle>
        <a:tcBdr/>
        <a:fill>
          <a:solidFill>
            <a:schemeClr val="accent3">
              <a:lumOff val="44000"/>
            </a:schemeClr>
          </a:solidFill>
        </a:fill>
      </a:tcStyle>
    </a:band2H>
    <a:firstCol>
      <a:tcTxStyle b="on" i="off">
        <a:fontRef idx="major">
          <a:srgbClr val="292929"/>
        </a:fontRef>
        <a:srgbClr val="292929"/>
      </a:tcTxStyle>
      <a:tcStyle>
        <a:tcBdr>
          <a:left>
            <a:ln w="12700" cap="flat">
              <a:solidFill>
                <a:srgbClr val="292929"/>
              </a:solidFill>
              <a:prstDash val="solid"/>
              <a:round/>
            </a:ln>
          </a:left>
          <a:right>
            <a:ln w="12700" cap="flat">
              <a:solidFill>
                <a:srgbClr val="292929"/>
              </a:solidFill>
              <a:prstDash val="solid"/>
              <a:round/>
            </a:ln>
          </a:right>
          <a:top>
            <a:ln w="12700" cap="flat">
              <a:solidFill>
                <a:srgbClr val="292929"/>
              </a:solidFill>
              <a:prstDash val="solid"/>
              <a:round/>
            </a:ln>
          </a:top>
          <a:bottom>
            <a:ln w="12700" cap="flat">
              <a:solidFill>
                <a:srgbClr val="292929"/>
              </a:solidFill>
              <a:prstDash val="solid"/>
              <a:round/>
            </a:ln>
          </a:bottom>
          <a:insideH>
            <a:ln w="12700" cap="flat">
              <a:solidFill>
                <a:srgbClr val="292929"/>
              </a:solidFill>
              <a:prstDash val="solid"/>
              <a:round/>
            </a:ln>
          </a:insideH>
          <a:insideV>
            <a:ln w="12700" cap="flat">
              <a:solidFill>
                <a:srgbClr val="292929"/>
              </a:solidFill>
              <a:prstDash val="solid"/>
              <a:round/>
            </a:ln>
          </a:insideV>
        </a:tcBdr>
        <a:fill>
          <a:solidFill>
            <a:srgbClr val="292929">
              <a:alpha val="20000"/>
            </a:srgbClr>
          </a:solidFill>
        </a:fill>
      </a:tcStyle>
    </a:firstCol>
    <a:lastRow>
      <a:tcTxStyle b="on" i="off">
        <a:fontRef idx="major">
          <a:srgbClr val="292929"/>
        </a:fontRef>
        <a:srgbClr val="292929"/>
      </a:tcTxStyle>
      <a:tcStyle>
        <a:tcBdr>
          <a:left>
            <a:ln w="12700" cap="flat">
              <a:solidFill>
                <a:srgbClr val="292929"/>
              </a:solidFill>
              <a:prstDash val="solid"/>
              <a:round/>
            </a:ln>
          </a:left>
          <a:right>
            <a:ln w="12700" cap="flat">
              <a:solidFill>
                <a:srgbClr val="292929"/>
              </a:solidFill>
              <a:prstDash val="solid"/>
              <a:round/>
            </a:ln>
          </a:right>
          <a:top>
            <a:ln w="50800" cap="flat">
              <a:solidFill>
                <a:srgbClr val="292929"/>
              </a:solidFill>
              <a:prstDash val="solid"/>
              <a:round/>
            </a:ln>
          </a:top>
          <a:bottom>
            <a:ln w="12700" cap="flat">
              <a:solidFill>
                <a:srgbClr val="292929"/>
              </a:solidFill>
              <a:prstDash val="solid"/>
              <a:round/>
            </a:ln>
          </a:bottom>
          <a:insideH>
            <a:ln w="12700" cap="flat">
              <a:solidFill>
                <a:srgbClr val="292929"/>
              </a:solidFill>
              <a:prstDash val="solid"/>
              <a:round/>
            </a:ln>
          </a:insideH>
          <a:insideV>
            <a:ln w="12700" cap="flat">
              <a:solidFill>
                <a:srgbClr val="292929"/>
              </a:solidFill>
              <a:prstDash val="solid"/>
              <a:round/>
            </a:ln>
          </a:insideV>
        </a:tcBdr>
        <a:fill>
          <a:noFill/>
        </a:fill>
      </a:tcStyle>
    </a:lastRow>
    <a:firstRow>
      <a:tcTxStyle b="on" i="off">
        <a:fontRef idx="major">
          <a:srgbClr val="292929"/>
        </a:fontRef>
        <a:srgbClr val="292929"/>
      </a:tcTxStyle>
      <a:tcStyle>
        <a:tcBdr>
          <a:left>
            <a:ln w="12700" cap="flat">
              <a:solidFill>
                <a:srgbClr val="292929"/>
              </a:solidFill>
              <a:prstDash val="solid"/>
              <a:round/>
            </a:ln>
          </a:left>
          <a:right>
            <a:ln w="12700" cap="flat">
              <a:solidFill>
                <a:srgbClr val="292929"/>
              </a:solidFill>
              <a:prstDash val="solid"/>
              <a:round/>
            </a:ln>
          </a:right>
          <a:top>
            <a:ln w="12700" cap="flat">
              <a:solidFill>
                <a:srgbClr val="292929"/>
              </a:solidFill>
              <a:prstDash val="solid"/>
              <a:round/>
            </a:ln>
          </a:top>
          <a:bottom>
            <a:ln w="25400" cap="flat">
              <a:solidFill>
                <a:srgbClr val="292929"/>
              </a:solidFill>
              <a:prstDash val="solid"/>
              <a:round/>
            </a:ln>
          </a:bottom>
          <a:insideH>
            <a:ln w="12700" cap="flat">
              <a:solidFill>
                <a:srgbClr val="292929"/>
              </a:solidFill>
              <a:prstDash val="solid"/>
              <a:round/>
            </a:ln>
          </a:insideH>
          <a:insideV>
            <a:ln w="12700" cap="flat">
              <a:solidFill>
                <a:srgbClr val="292929"/>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22"/>
    <p:restoredTop sz="94660"/>
  </p:normalViewPr>
  <p:slideViewPr>
    <p:cSldViewPr snapToGrid="0" snapToObjects="1">
      <p:cViewPr>
        <p:scale>
          <a:sx n="120" d="100"/>
          <a:sy n="120" d="100"/>
        </p:scale>
        <p:origin x="4024" y="1720"/>
      </p:cViewPr>
      <p:guideLst/>
    </p:cSldViewPr>
  </p:slideViewPr>
  <p:notesTextViewPr>
    <p:cViewPr>
      <p:scale>
        <a:sx n="1" d="1"/>
        <a:sy n="1" d="1"/>
      </p:scale>
      <p:origin x="0" y="0"/>
    </p:cViewPr>
  </p:notesTextViewPr>
  <p:sorterViewPr>
    <p:cViewPr>
      <p:scale>
        <a:sx n="150" d="100"/>
        <a:sy n="150"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4" name="Shape 124"/>
          <p:cNvSpPr>
            <a:spLocks noGrp="1" noRot="1" noChangeAspect="1"/>
          </p:cNvSpPr>
          <p:nvPr>
            <p:ph type="sldImg"/>
          </p:nvPr>
        </p:nvSpPr>
        <p:spPr>
          <a:xfrm>
            <a:off x="1143000" y="685800"/>
            <a:ext cx="4572000" cy="3429000"/>
          </a:xfrm>
          <a:prstGeom prst="rect">
            <a:avLst/>
          </a:prstGeom>
        </p:spPr>
        <p:txBody>
          <a:bodyPr/>
          <a:lstStyle/>
          <a:p>
            <a:endParaRPr/>
          </a:p>
        </p:txBody>
      </p:sp>
      <p:sp>
        <p:nvSpPr>
          <p:cNvPr id="125" name="Shape 12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j-lt"/>
        <a:ea typeface="+mj-ea"/>
        <a:cs typeface="+mj-cs"/>
        <a:sym typeface="Calibri"/>
      </a:defRPr>
    </a:lvl1pPr>
    <a:lvl2pPr indent="228600" defTabSz="457200" latinLnBrk="0">
      <a:defRPr sz="1200">
        <a:latin typeface="+mj-lt"/>
        <a:ea typeface="+mj-ea"/>
        <a:cs typeface="+mj-cs"/>
        <a:sym typeface="Calibri"/>
      </a:defRPr>
    </a:lvl2pPr>
    <a:lvl3pPr indent="457200" defTabSz="457200" latinLnBrk="0">
      <a:defRPr sz="1200">
        <a:latin typeface="+mj-lt"/>
        <a:ea typeface="+mj-ea"/>
        <a:cs typeface="+mj-cs"/>
        <a:sym typeface="Calibri"/>
      </a:defRPr>
    </a:lvl3pPr>
    <a:lvl4pPr indent="685800" defTabSz="457200" latinLnBrk="0">
      <a:defRPr sz="1200">
        <a:latin typeface="+mj-lt"/>
        <a:ea typeface="+mj-ea"/>
        <a:cs typeface="+mj-cs"/>
        <a:sym typeface="Calibri"/>
      </a:defRPr>
    </a:lvl4pPr>
    <a:lvl5pPr indent="914400" defTabSz="457200" latinLnBrk="0">
      <a:defRPr sz="1200">
        <a:latin typeface="+mj-lt"/>
        <a:ea typeface="+mj-ea"/>
        <a:cs typeface="+mj-cs"/>
        <a:sym typeface="Calibri"/>
      </a:defRPr>
    </a:lvl5pPr>
    <a:lvl6pPr indent="1143000" defTabSz="457200" latinLnBrk="0">
      <a:defRPr sz="1200">
        <a:latin typeface="+mj-lt"/>
        <a:ea typeface="+mj-ea"/>
        <a:cs typeface="+mj-cs"/>
        <a:sym typeface="Calibri"/>
      </a:defRPr>
    </a:lvl6pPr>
    <a:lvl7pPr indent="1371600" defTabSz="457200" latinLnBrk="0">
      <a:defRPr sz="1200">
        <a:latin typeface="+mj-lt"/>
        <a:ea typeface="+mj-ea"/>
        <a:cs typeface="+mj-cs"/>
        <a:sym typeface="Calibri"/>
      </a:defRPr>
    </a:lvl7pPr>
    <a:lvl8pPr indent="1600200" defTabSz="457200" latinLnBrk="0">
      <a:defRPr sz="1200">
        <a:latin typeface="+mj-lt"/>
        <a:ea typeface="+mj-ea"/>
        <a:cs typeface="+mj-cs"/>
        <a:sym typeface="Calibri"/>
      </a:defRPr>
    </a:lvl8pPr>
    <a:lvl9pPr indent="1828800" defTabSz="4572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prstGeom prst="rect">
            <a:avLst/>
          </a:prstGeom>
        </p:spPr>
        <p:txBody>
          <a:bodyPr/>
          <a:lstStyle/>
          <a:p>
            <a:endParaRPr/>
          </a:p>
        </p:txBody>
      </p:sp>
      <p:sp>
        <p:nvSpPr>
          <p:cNvPr id="137" name="Shape 137"/>
          <p:cNvSpPr>
            <a:spLocks noGrp="1"/>
          </p:cNvSpPr>
          <p:nvPr>
            <p:ph type="body" sz="quarter" idx="1"/>
          </p:nvPr>
        </p:nvSpPr>
        <p:spPr>
          <a:prstGeom prst="rect">
            <a:avLst/>
          </a:prstGeom>
        </p:spPr>
        <p:txBody>
          <a:bodyPr/>
          <a:lstStyle/>
          <a:p>
            <a:r>
              <a:t>One final piece of Purdue business before we begin:  as we start this semester I want to take a few minutes to discuss emergency preparedness.  Purdue University is a very safe campus and there is a low probability that a serious incident will occur here.  However, just as we receive a safety briefing each time we get on an aircraft, we want to emphasize our emergency procedures for evacuation and shelter in place incidents.  Our preparedness will be critical if an unexpected event occurs.</a:t>
            </a:r>
          </a:p>
          <a:p>
            <a:r>
              <a:t> </a:t>
            </a:r>
          </a:p>
          <a:p>
            <a:r>
              <a:t>Purdue prepares for natural disasters or human‑caused incidents with the ultimate goal of maintaining a safe and secure campus, but in the end, emergency preparedness is your personal responsibility.  Let’s quickly review the following procedures: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prstGeom prst="rect">
            <a:avLst/>
          </a:prstGeom>
        </p:spPr>
        <p:txBody>
          <a:bodyPr/>
          <a:lstStyle/>
          <a:p>
            <a:endParaRPr/>
          </a:p>
        </p:txBody>
      </p:sp>
      <p:sp>
        <p:nvSpPr>
          <p:cNvPr id="147" name="Shape 147"/>
          <p:cNvSpPr>
            <a:spLocks noGrp="1"/>
          </p:cNvSpPr>
          <p:nvPr>
            <p:ph type="body" sz="quarter" idx="1"/>
          </p:nvPr>
        </p:nvSpPr>
        <p:spPr>
          <a:prstGeom prst="rect">
            <a:avLst/>
          </a:prstGeom>
        </p:spPr>
        <p:txBody>
          <a:bodyPr/>
          <a:lstStyle/>
          <a:p>
            <a:r>
              <a:t>One final piece of Purdue business before we begin:  as we start this semester I want to take a few minutes to discuss emergency preparedness.  Purdue University is a very safe campus and there is a low probability that a serious incident will occur here.  However, just as we receive a safety briefing each time we get on an aircraft, we want to emphasize our emergency procedures for evacuation and shelter in place incidents.  Our preparedness will be critical if an unexpected event occurs.</a:t>
            </a:r>
          </a:p>
          <a:p>
            <a:r>
              <a:t> </a:t>
            </a:r>
          </a:p>
          <a:p>
            <a:r>
              <a:t>Purdue prepares for natural disasters or human‑caused incidents with the ultimate goal of maintaining a safe and secure campus, but in the end, emergency preparedness is your personal responsibility.  Let’s quickly review the following procedures: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p>
            <a:r>
              <a:t>One final piece of Purdue business before we begin:  as we start this semester I want to take a few minutes to discuss emergency preparedness.  Purdue University is a very safe campus and there is a low probability that a serious incident will occur here.  However, just as we receive a safety briefing each time we get on an aircraft, we want to emphasize our emergency procedures for evacuation and shelter in place incidents.  Our preparedness will be critical if an unexpected event occurs.</a:t>
            </a:r>
          </a:p>
          <a:p>
            <a:r>
              <a:t> </a:t>
            </a:r>
          </a:p>
          <a:p>
            <a:r>
              <a:t>Purdue prepares for natural disasters or human‑caused incidents with the ultimate goal of maintaining a safe and secure campus, but in the end, emergency preparedness is your personal responsibility.  Let’s quickly review the following procedures: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Each of you belong here; the TAs and I are happy you are here.</a:t>
            </a:r>
          </a:p>
          <a:p>
            <a:r>
              <a:t>This will be a demanding and reasonable course.  I know that each of you can succeed in this course.</a:t>
            </a:r>
          </a:p>
          <a:p>
            <a:r>
              <a:t>Be in touch with us throughout the semester.</a:t>
            </a:r>
          </a:p>
          <a:p>
            <a:r>
              <a:t>What is working, what has failed, what could be better.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t>This will be a demanding and yet reasonable course.  Do your work with integrity and honesty.</a:t>
            </a:r>
          </a:p>
          <a:p>
            <a:r>
              <a:t>I will not take attendance in lecture, but not attending tends to undermine my support for your success.</a:t>
            </a:r>
          </a:p>
          <a:p>
            <a:r>
              <a:t>That said, I understand the necessity of occasional absence.  Let me know; I’m happy to arrange support for arranged absences.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Shape 188"/>
          <p:cNvSpPr>
            <a:spLocks noGrp="1" noRot="1" noChangeAspect="1"/>
          </p:cNvSpPr>
          <p:nvPr>
            <p:ph type="sldImg"/>
          </p:nvPr>
        </p:nvSpPr>
        <p:spPr>
          <a:prstGeom prst="rect">
            <a:avLst/>
          </a:prstGeom>
        </p:spPr>
        <p:txBody>
          <a:bodyPr/>
          <a:lstStyle/>
          <a:p>
            <a:endParaRPr/>
          </a:p>
        </p:txBody>
      </p:sp>
      <p:sp>
        <p:nvSpPr>
          <p:cNvPr id="189" name="Shape 189"/>
          <p:cNvSpPr>
            <a:spLocks noGrp="1"/>
          </p:cNvSpPr>
          <p:nvPr>
            <p:ph type="body" sz="quarter" idx="1"/>
          </p:nvPr>
        </p:nvSpPr>
        <p:spPr>
          <a:prstGeom prst="rect">
            <a:avLst/>
          </a:prstGeom>
        </p:spPr>
        <p:txBody>
          <a:bodyPr/>
          <a:lstStyle/>
          <a:p>
            <a:r>
              <a:t>Transistors are the brains of the outfit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noRot="1" noChangeAspect="1"/>
          </p:cNvSpPr>
          <p:nvPr>
            <p:ph type="sldImg"/>
          </p:nvPr>
        </p:nvSpPr>
        <p:spPr>
          <a:prstGeom prst="rect">
            <a:avLst/>
          </a:prstGeom>
        </p:spPr>
        <p:txBody>
          <a:bodyPr/>
          <a:lstStyle/>
          <a:p>
            <a:endParaRPr/>
          </a:p>
        </p:txBody>
      </p:sp>
      <p:sp>
        <p:nvSpPr>
          <p:cNvPr id="196" name="Shape 196"/>
          <p:cNvSpPr>
            <a:spLocks noGrp="1"/>
          </p:cNvSpPr>
          <p:nvPr>
            <p:ph type="body" sz="quarter" idx="1"/>
          </p:nvPr>
        </p:nvSpPr>
        <p:spPr>
          <a:prstGeom prst="rect">
            <a:avLst/>
          </a:prstGeom>
        </p:spPr>
        <p:txBody>
          <a:bodyPr/>
          <a:lstStyle/>
          <a:p>
            <a:r>
              <a:t>You will get 1 of these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a:spLocks noGrp="1" noRot="1" noChangeAspect="1"/>
          </p:cNvSpPr>
          <p:nvPr>
            <p:ph type="sldImg"/>
          </p:nvPr>
        </p:nvSpPr>
        <p:spPr>
          <a:prstGeom prst="rect">
            <a:avLst/>
          </a:prstGeom>
        </p:spPr>
        <p:txBody>
          <a:bodyPr/>
          <a:lstStyle/>
          <a:p>
            <a:endParaRPr/>
          </a:p>
        </p:txBody>
      </p:sp>
      <p:sp>
        <p:nvSpPr>
          <p:cNvPr id="208" name="Shape 208"/>
          <p:cNvSpPr>
            <a:spLocks noGrp="1"/>
          </p:cNvSpPr>
          <p:nvPr>
            <p:ph type="body" sz="quarter" idx="1"/>
          </p:nvPr>
        </p:nvSpPr>
        <p:spPr>
          <a:prstGeom prst="rect">
            <a:avLst/>
          </a:prstGeom>
        </p:spPr>
        <p:txBody>
          <a:bodyPr/>
          <a:lstStyle/>
          <a:p>
            <a:r>
              <a:t>Color bands encode for two significant digits, an exponent of 10, and a percentage tolerance.</a:t>
            </a:r>
          </a:p>
        </p:txBody>
      </p:sp>
    </p:spTree>
    <p:extLst>
      <p:ext uri="{BB962C8B-B14F-4D97-AF65-F5344CB8AC3E}">
        <p14:creationId xmlns:p14="http://schemas.microsoft.com/office/powerpoint/2010/main" val="6144899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Slide">
    <p:spTree>
      <p:nvGrpSpPr>
        <p:cNvPr id="1" name=""/>
        <p:cNvGrpSpPr/>
        <p:nvPr/>
      </p:nvGrpSpPr>
      <p:grpSpPr>
        <a:xfrm>
          <a:off x="0" y="0"/>
          <a:ext cx="0" cy="0"/>
          <a:chOff x="0" y="0"/>
          <a:chExt cx="0" cy="0"/>
        </a:xfrm>
      </p:grpSpPr>
      <p:sp>
        <p:nvSpPr>
          <p:cNvPr id="13" name="Body Level One…"/>
          <p:cNvSpPr>
            <a:spLocks noGrp="1"/>
          </p:cNvSpPr>
          <p:nvPr>
            <p:ph type="body" sz="quarter" idx="1"/>
          </p:nvPr>
        </p:nvSpPr>
        <p:spPr>
          <a:xfrm>
            <a:off x="2689439" y="3581400"/>
            <a:ext cx="5235139" cy="1905000"/>
          </a:xfrm>
          <a:prstGeom prst="rect">
            <a:avLst/>
          </a:prstGeom>
        </p:spPr>
        <p:txBody>
          <a:bodyPr/>
          <a:lstStyle>
            <a:lvl1pPr marL="0" indent="0">
              <a:spcBef>
                <a:spcPts val="600"/>
              </a:spcBef>
              <a:buClrTx/>
              <a:buSzTx/>
              <a:buNone/>
              <a:defRPr sz="2800">
                <a:latin typeface="Palatino"/>
                <a:ea typeface="Palatino"/>
                <a:cs typeface="Palatino"/>
                <a:sym typeface="Palatino"/>
              </a:defRPr>
            </a:lvl1pPr>
            <a:lvl2pPr marL="889000" indent="-439737">
              <a:spcBef>
                <a:spcPts val="600"/>
              </a:spcBef>
              <a:buClrTx/>
              <a:defRPr sz="2800">
                <a:latin typeface="Palatino"/>
                <a:ea typeface="Palatino"/>
                <a:cs typeface="Palatino"/>
                <a:sym typeface="Palatino"/>
              </a:defRPr>
            </a:lvl2pPr>
            <a:lvl3pPr marL="1361017" indent="-470429">
              <a:spcBef>
                <a:spcPts val="600"/>
              </a:spcBef>
              <a:buClrTx/>
              <a:defRPr sz="2800">
                <a:latin typeface="Palatino"/>
                <a:ea typeface="Palatino"/>
                <a:cs typeface="Palatino"/>
                <a:sym typeface="Palatino"/>
              </a:defRPr>
            </a:lvl3pPr>
            <a:lvl4pPr marL="1835468" indent="-540068">
              <a:spcBef>
                <a:spcPts val="600"/>
              </a:spcBef>
              <a:buClrTx/>
              <a:defRPr sz="2800">
                <a:latin typeface="Palatino"/>
                <a:ea typeface="Palatino"/>
                <a:cs typeface="Palatino"/>
                <a:sym typeface="Palatino"/>
              </a:defRPr>
            </a:lvl4pPr>
            <a:lvl5pPr marL="2225039" indent="-542289">
              <a:spcBef>
                <a:spcPts val="600"/>
              </a:spcBef>
              <a:buClrTx/>
              <a:defRPr sz="2800">
                <a:latin typeface="Palatino"/>
                <a:ea typeface="Palatino"/>
                <a:cs typeface="Palatino"/>
                <a:sym typeface="Palatino"/>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a:spLocks noGrp="1"/>
          </p:cNvSpPr>
          <p:nvPr>
            <p:ph type="sldNum" sz="quarter" idx="2"/>
          </p:nvPr>
        </p:nvSpPr>
        <p:spPr>
          <a:xfrm>
            <a:off x="8212797" y="6505254"/>
            <a:ext cx="245404" cy="226986"/>
          </a:xfrm>
          <a:prstGeom prst="rect">
            <a:avLst/>
          </a:prstGeom>
        </p:spPr>
        <p:txBody>
          <a:bodyPr/>
          <a:lstStyle/>
          <a:p>
            <a:fld id="{86CB4B4D-7CA3-9044-876B-883B54F8677D}" type="slidenum">
              <a:t>‹#›</a:t>
            </a:fld>
            <a:endParaRPr/>
          </a:p>
        </p:txBody>
      </p:sp>
      <p:grpSp>
        <p:nvGrpSpPr>
          <p:cNvPr id="18" name="Group 12"/>
          <p:cNvGrpSpPr/>
          <p:nvPr/>
        </p:nvGrpSpPr>
        <p:grpSpPr>
          <a:xfrm>
            <a:off x="0" y="914400"/>
            <a:ext cx="8686800" cy="2514600"/>
            <a:chOff x="0" y="0"/>
            <a:chExt cx="8686800" cy="2514600"/>
          </a:xfrm>
        </p:grpSpPr>
        <p:sp>
          <p:nvSpPr>
            <p:cNvPr id="15" name="Oval 2"/>
            <p:cNvSpPr/>
            <p:nvPr/>
          </p:nvSpPr>
          <p:spPr>
            <a:xfrm>
              <a:off x="228600" y="0"/>
              <a:ext cx="2514600" cy="2514600"/>
            </a:xfrm>
            <a:prstGeom prst="ellipse">
              <a:avLst/>
            </a:prstGeom>
            <a:noFill/>
            <a:ln w="12700" cap="flat">
              <a:solidFill>
                <a:schemeClr val="accent1"/>
              </a:solidFill>
              <a:prstDash val="solid"/>
              <a:round/>
            </a:ln>
            <a:effectLst/>
          </p:spPr>
          <p:txBody>
            <a:bodyPr wrap="square" lIns="45719" tIns="45719" rIns="45719" bIns="45719" numCol="1" anchor="ctr">
              <a:noAutofit/>
            </a:bodyPr>
            <a:lstStyle/>
            <a:p>
              <a:pPr algn="ctr" defTabSz="914400">
                <a:defRPr>
                  <a:latin typeface="Arial"/>
                  <a:ea typeface="Arial"/>
                  <a:cs typeface="Arial"/>
                  <a:sym typeface="Arial"/>
                </a:defRPr>
              </a:pPr>
              <a:endParaRPr/>
            </a:p>
          </p:txBody>
        </p:sp>
        <p:sp>
          <p:nvSpPr>
            <p:cNvPr id="16" name="Rectangle 3"/>
            <p:cNvSpPr/>
            <p:nvPr/>
          </p:nvSpPr>
          <p:spPr>
            <a:xfrm>
              <a:off x="0" y="762000"/>
              <a:ext cx="4724400" cy="1143000"/>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defTabSz="914400">
                <a:defRPr sz="2400">
                  <a:latin typeface="Times New Roman"/>
                  <a:ea typeface="Times New Roman"/>
                  <a:cs typeface="Times New Roman"/>
                  <a:sym typeface="Times New Roman"/>
                </a:defRPr>
              </a:pPr>
              <a:endParaRPr/>
            </a:p>
          </p:txBody>
        </p:sp>
        <p:sp>
          <p:nvSpPr>
            <p:cNvPr id="17" name="Rectangle 4"/>
            <p:cNvSpPr/>
            <p:nvPr/>
          </p:nvSpPr>
          <p:spPr>
            <a:xfrm>
              <a:off x="3962400" y="762000"/>
              <a:ext cx="4724400" cy="1143000"/>
            </a:xfrm>
            <a:prstGeom prst="rect">
              <a:avLst/>
            </a:prstGeom>
            <a:gradFill flip="none" rotWithShape="1">
              <a:gsLst>
                <a:gs pos="0">
                  <a:schemeClr val="accent2"/>
                </a:gs>
                <a:gs pos="100000">
                  <a:schemeClr val="accent3">
                    <a:lumOff val="44000"/>
                  </a:schemeClr>
                </a:gs>
              </a:gsLst>
              <a:lin ang="0" scaled="0"/>
            </a:gradFill>
            <a:ln w="12700" cap="flat">
              <a:noFill/>
              <a:miter lim="400000"/>
            </a:ln>
            <a:effectLst/>
          </p:spPr>
          <p:txBody>
            <a:bodyPr wrap="square" lIns="45719" tIns="45719" rIns="45719" bIns="45719" numCol="1" anchor="ctr">
              <a:noAutofit/>
            </a:bodyPr>
            <a:lstStyle/>
            <a:p>
              <a:pPr algn="ctr" defTabSz="914400">
                <a:defRPr sz="2400">
                  <a:latin typeface="Times New Roman"/>
                  <a:ea typeface="Times New Roman"/>
                  <a:cs typeface="Times New Roman"/>
                  <a:sym typeface="Times New Roman"/>
                </a:defRPr>
              </a:pPr>
              <a:endParaRPr/>
            </a:p>
          </p:txBody>
        </p:sp>
      </p:grpSp>
      <p:sp>
        <p:nvSpPr>
          <p:cNvPr id="19" name="Title Text"/>
          <p:cNvSpPr>
            <a:spLocks noGrp="1"/>
          </p:cNvSpPr>
          <p:nvPr>
            <p:ph type="title"/>
          </p:nvPr>
        </p:nvSpPr>
        <p:spPr>
          <a:xfrm>
            <a:off x="838200" y="1443037"/>
            <a:ext cx="7086600" cy="1600201"/>
          </a:xfrm>
          <a:prstGeom prst="rect">
            <a:avLst/>
          </a:prstGeom>
        </p:spPr>
        <p:txBody>
          <a:bodyPr anchor="ctr"/>
          <a:lstStyle/>
          <a:p>
            <a:r>
              <a:t>Title Text</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8" name="Title Text"/>
          <p:cNvSpPr>
            <a:spLocks noGrp="1"/>
          </p:cNvSpPr>
          <p:nvPr>
            <p:ph type="title"/>
          </p:nvPr>
        </p:nvSpPr>
        <p:spPr>
          <a:prstGeom prst="rect">
            <a:avLst/>
          </a:prstGeom>
        </p:spPr>
        <p:txBody>
          <a:bodyPr/>
          <a:lstStyle/>
          <a:p>
            <a:r>
              <a:t>Title Text</a:t>
            </a:r>
          </a:p>
        </p:txBody>
      </p:sp>
      <p:sp>
        <p:nvSpPr>
          <p:cNvPr id="99"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7" name="Title Text"/>
          <p:cNvSpPr>
            <a:spLocks noGrp="1"/>
          </p:cNvSpPr>
          <p:nvPr>
            <p:ph type="title"/>
          </p:nvPr>
        </p:nvSpPr>
        <p:spPr>
          <a:xfrm>
            <a:off x="6691313" y="96838"/>
            <a:ext cx="1919288" cy="5999163"/>
          </a:xfrm>
          <a:prstGeom prst="rect">
            <a:avLst/>
          </a:prstGeom>
        </p:spPr>
        <p:txBody>
          <a:bodyPr/>
          <a:lstStyle/>
          <a:p>
            <a:r>
              <a:t>Title Text</a:t>
            </a:r>
          </a:p>
        </p:txBody>
      </p:sp>
      <p:sp>
        <p:nvSpPr>
          <p:cNvPr id="108" name="Body Level One…"/>
          <p:cNvSpPr>
            <a:spLocks noGrp="1"/>
          </p:cNvSpPr>
          <p:nvPr>
            <p:ph type="body" idx="1"/>
          </p:nvPr>
        </p:nvSpPr>
        <p:spPr>
          <a:xfrm>
            <a:off x="931862" y="96838"/>
            <a:ext cx="5607051" cy="599916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9"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Text, and 2 Content">
    <p:spTree>
      <p:nvGrpSpPr>
        <p:cNvPr id="1" name=""/>
        <p:cNvGrpSpPr/>
        <p:nvPr/>
      </p:nvGrpSpPr>
      <p:grpSpPr>
        <a:xfrm>
          <a:off x="0" y="0"/>
          <a:ext cx="0" cy="0"/>
          <a:chOff x="0" y="0"/>
          <a:chExt cx="0" cy="0"/>
        </a:xfrm>
      </p:grpSpPr>
      <p:sp>
        <p:nvSpPr>
          <p:cNvPr id="116" name="Title Text"/>
          <p:cNvSpPr>
            <a:spLocks noGrp="1"/>
          </p:cNvSpPr>
          <p:nvPr>
            <p:ph type="title"/>
          </p:nvPr>
        </p:nvSpPr>
        <p:spPr>
          <a:xfrm>
            <a:off x="457200" y="122237"/>
            <a:ext cx="7543800" cy="1295401"/>
          </a:xfrm>
          <a:prstGeom prst="rect">
            <a:avLst/>
          </a:prstGeom>
        </p:spPr>
        <p:txBody>
          <a:bodyPr/>
          <a:lstStyle/>
          <a:p>
            <a:r>
              <a:t>Title Text</a:t>
            </a:r>
          </a:p>
        </p:txBody>
      </p:sp>
      <p:sp>
        <p:nvSpPr>
          <p:cNvPr id="117" name="Body Level One…"/>
          <p:cNvSpPr>
            <a:spLocks noGrp="1"/>
          </p:cNvSpPr>
          <p:nvPr>
            <p:ph type="body" sz="half" idx="1"/>
          </p:nvPr>
        </p:nvSpPr>
        <p:spPr>
          <a:xfrm>
            <a:off x="457200" y="1719263"/>
            <a:ext cx="4038600" cy="441166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8" name="Slide Number"/>
          <p:cNvSpPr>
            <a:spLocks noGrp="1"/>
          </p:cNvSpPr>
          <p:nvPr>
            <p:ph type="sldNum" sz="quarter" idx="2"/>
          </p:nvPr>
        </p:nvSpPr>
        <p:spPr>
          <a:xfrm>
            <a:off x="4419600" y="6356350"/>
            <a:ext cx="2133600" cy="3683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6" name="Title Text"/>
          <p:cNvSpPr>
            <a:spLocks noGrp="1"/>
          </p:cNvSpPr>
          <p:nvPr>
            <p:ph type="title"/>
          </p:nvPr>
        </p:nvSpPr>
        <p:spPr>
          <a:prstGeom prst="rect">
            <a:avLst/>
          </a:prstGeom>
        </p:spPr>
        <p:txBody>
          <a:bodyPr/>
          <a:lstStyle/>
          <a:p>
            <a:r>
              <a:t>Title Text</a:t>
            </a:r>
          </a:p>
        </p:txBody>
      </p:sp>
      <p:sp>
        <p:nvSpPr>
          <p:cNvPr id="27"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8" name="Slide Number"/>
          <p:cNvSpPr>
            <a:spLocks noGrp="1"/>
          </p:cNvSpPr>
          <p:nvPr>
            <p:ph type="sldNum" sz="quarter" idx="2"/>
          </p:nvPr>
        </p:nvSpPr>
        <p:spPr>
          <a:prstGeom prst="rect">
            <a:avLst/>
          </a:prstGeom>
        </p:spPr>
        <p:txBody>
          <a:bodyPr/>
          <a:lstStyle/>
          <a:p>
            <a:fld id="{86CB4B4D-7CA3-9044-876B-883B54F8677D}" type="slidenum">
              <a:t>‹#›</a:t>
            </a:fld>
            <a:endParaRPr/>
          </a:p>
        </p:txBody>
      </p:sp>
      <p:sp>
        <p:nvSpPr>
          <p:cNvPr id="5" name="Date Placeholder 2"/>
          <p:cNvSpPr/>
          <p:nvPr userDrawn="1"/>
        </p:nvSpPr>
        <p:spPr>
          <a:xfrm>
            <a:off x="486830"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t>
            </a:r>
            <a:r>
              <a:rPr dirty="0"/>
              <a:t>Adams III</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5" name="Title Text"/>
          <p:cNvSpPr>
            <a:spLocks noGrp="1"/>
          </p:cNvSpPr>
          <p:nvPr>
            <p:ph type="title"/>
          </p:nvPr>
        </p:nvSpPr>
        <p:spPr>
          <a:xfrm>
            <a:off x="722312" y="4406900"/>
            <a:ext cx="7772401" cy="1362075"/>
          </a:xfrm>
          <a:prstGeom prst="rect">
            <a:avLst/>
          </a:prstGeom>
        </p:spPr>
        <p:txBody>
          <a:bodyPr anchor="t"/>
          <a:lstStyle>
            <a:lvl1pPr>
              <a:defRPr b="1" cap="all"/>
            </a:lvl1pPr>
          </a:lstStyle>
          <a:p>
            <a:r>
              <a:t>Title Text</a:t>
            </a:r>
          </a:p>
        </p:txBody>
      </p:sp>
      <p:sp>
        <p:nvSpPr>
          <p:cNvPr id="36" name="Body Level One…"/>
          <p:cNvSpPr>
            <a:spLocks noGrp="1"/>
          </p:cNvSpPr>
          <p:nvPr>
            <p:ph type="body" sz="quarter" idx="1"/>
          </p:nvPr>
        </p:nvSpPr>
        <p:spPr>
          <a:xfrm>
            <a:off x="722312" y="2906713"/>
            <a:ext cx="7772401" cy="1500188"/>
          </a:xfrm>
          <a:prstGeom prst="rect">
            <a:avLst/>
          </a:prstGeom>
        </p:spPr>
        <p:txBody>
          <a:bodyPr anchor="b"/>
          <a:lstStyle>
            <a:lvl1pPr marL="0" indent="0">
              <a:spcBef>
                <a:spcPts val="400"/>
              </a:spcBef>
              <a:buClrTx/>
              <a:buSzTx/>
              <a:buNone/>
              <a:defRPr sz="2000"/>
            </a:lvl1pPr>
            <a:lvl2pPr marL="0" indent="457200">
              <a:spcBef>
                <a:spcPts val="400"/>
              </a:spcBef>
              <a:buClrTx/>
              <a:buSzTx/>
              <a:buNone/>
              <a:defRPr sz="2000"/>
            </a:lvl2pPr>
            <a:lvl3pPr marL="0" indent="914400">
              <a:spcBef>
                <a:spcPts val="400"/>
              </a:spcBef>
              <a:buClrTx/>
              <a:buSzTx/>
              <a:buNone/>
              <a:defRPr sz="2000"/>
            </a:lvl3pPr>
            <a:lvl4pPr marL="0" indent="1371600">
              <a:spcBef>
                <a:spcPts val="400"/>
              </a:spcBef>
              <a:buClrTx/>
              <a:buSzTx/>
              <a:buNone/>
              <a:defRPr sz="2000"/>
            </a:lvl4pPr>
            <a:lvl5pPr marL="0" indent="1828800">
              <a:spcBef>
                <a:spcPts val="400"/>
              </a:spcBef>
              <a:buClrTx/>
              <a:buSzTx/>
              <a:buNone/>
              <a:defRPr sz="2000"/>
            </a:lvl5pPr>
          </a:lstStyle>
          <a:p>
            <a:r>
              <a:t>Body Level One</a:t>
            </a:r>
          </a:p>
          <a:p>
            <a:pPr lvl="1"/>
            <a:r>
              <a:t>Body Level Two</a:t>
            </a:r>
          </a:p>
          <a:p>
            <a:pPr lvl="2"/>
            <a:r>
              <a:t>Body Level Three</a:t>
            </a:r>
          </a:p>
          <a:p>
            <a:pPr lvl="3"/>
            <a:r>
              <a:t>Body Level Four</a:t>
            </a:r>
          </a:p>
          <a:p>
            <a:pPr lvl="4"/>
            <a:r>
              <a:t>Body Level Five</a:t>
            </a:r>
          </a:p>
        </p:txBody>
      </p:sp>
      <p:sp>
        <p:nvSpPr>
          <p:cNvPr id="37"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4" name="Title Text"/>
          <p:cNvSpPr>
            <a:spLocks noGrp="1"/>
          </p:cNvSpPr>
          <p:nvPr>
            <p:ph type="title"/>
          </p:nvPr>
        </p:nvSpPr>
        <p:spPr>
          <a:prstGeom prst="rect">
            <a:avLst/>
          </a:prstGeom>
        </p:spPr>
        <p:txBody>
          <a:bodyPr/>
          <a:lstStyle/>
          <a:p>
            <a:r>
              <a:t>Title Text</a:t>
            </a:r>
          </a:p>
        </p:txBody>
      </p:sp>
      <p:sp>
        <p:nvSpPr>
          <p:cNvPr id="45" name="Body Level One…"/>
          <p:cNvSpPr>
            <a:spLocks noGrp="1"/>
          </p:cNvSpPr>
          <p:nvPr>
            <p:ph type="body" sz="half" idx="1"/>
          </p:nvPr>
        </p:nvSpPr>
        <p:spPr>
          <a:xfrm>
            <a:off x="949325" y="1981200"/>
            <a:ext cx="3754438" cy="4114800"/>
          </a:xfrm>
          <a:prstGeom prst="rect">
            <a:avLst/>
          </a:prstGeom>
        </p:spPr>
        <p:txBody>
          <a:bodyPr/>
          <a:lstStyle>
            <a:lvl1pPr>
              <a:spcBef>
                <a:spcPts val="600"/>
              </a:spcBef>
              <a:defRPr sz="2800"/>
            </a:lvl1pPr>
            <a:lvl2pPr marL="962289" indent="-513027">
              <a:spcBef>
                <a:spcPts val="600"/>
              </a:spcBef>
              <a:defRPr sz="2800"/>
            </a:lvl2pPr>
            <a:lvl3pPr marL="1455103" indent="-564515">
              <a:spcBef>
                <a:spcPts val="600"/>
              </a:spcBef>
              <a:defRPr sz="2800"/>
            </a:lvl3pPr>
            <a:lvl4pPr marL="1895475" indent="-600075">
              <a:spcBef>
                <a:spcPts val="600"/>
              </a:spcBef>
              <a:defRPr sz="2800"/>
            </a:lvl4pPr>
            <a:lvl5pPr marL="2285294" indent="-602544">
              <a:spcBef>
                <a:spcPts val="600"/>
              </a:spcBef>
              <a:defRPr sz="2800"/>
            </a:lvl5pPr>
          </a:lstStyle>
          <a:p>
            <a:r>
              <a:t>Body Level One</a:t>
            </a:r>
          </a:p>
          <a:p>
            <a:pPr lvl="1"/>
            <a:r>
              <a:t>Body Level Two</a:t>
            </a:r>
          </a:p>
          <a:p>
            <a:pPr lvl="2"/>
            <a:r>
              <a:t>Body Level Three</a:t>
            </a:r>
          </a:p>
          <a:p>
            <a:pPr lvl="3"/>
            <a:r>
              <a:t>Body Level Four</a:t>
            </a:r>
          </a:p>
          <a:p>
            <a:pPr lvl="4"/>
            <a:r>
              <a:t>Body Level Five</a:t>
            </a:r>
          </a:p>
        </p:txBody>
      </p:sp>
      <p:sp>
        <p:nvSpPr>
          <p:cNvPr id="46"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3" name="Title Text"/>
          <p:cNvSpPr>
            <a:spLocks noGrp="1"/>
          </p:cNvSpPr>
          <p:nvPr>
            <p:ph type="title"/>
          </p:nvPr>
        </p:nvSpPr>
        <p:spPr>
          <a:xfrm>
            <a:off x="457200" y="274638"/>
            <a:ext cx="8229600" cy="1143001"/>
          </a:xfrm>
          <a:prstGeom prst="rect">
            <a:avLst/>
          </a:prstGeom>
        </p:spPr>
        <p:txBody>
          <a:bodyPr/>
          <a:lstStyle/>
          <a:p>
            <a:r>
              <a:t>Title Text</a:t>
            </a:r>
          </a:p>
        </p:txBody>
      </p:sp>
      <p:sp>
        <p:nvSpPr>
          <p:cNvPr id="54" name="Body Level One…"/>
          <p:cNvSpPr>
            <a:spLocks noGrp="1"/>
          </p:cNvSpPr>
          <p:nvPr>
            <p:ph type="body" sz="quarter" idx="1"/>
          </p:nvPr>
        </p:nvSpPr>
        <p:spPr>
          <a:xfrm>
            <a:off x="457200" y="1535112"/>
            <a:ext cx="4040188" cy="639763"/>
          </a:xfrm>
          <a:prstGeom prst="rect">
            <a:avLst/>
          </a:prstGeom>
        </p:spPr>
        <p:txBody>
          <a:bodyPr anchor="b"/>
          <a:lstStyle>
            <a:lvl1pPr marL="0" indent="0">
              <a:spcBef>
                <a:spcPts val="500"/>
              </a:spcBef>
              <a:buClrTx/>
              <a:buSzTx/>
              <a:buNone/>
              <a:defRPr sz="2400" b="1"/>
            </a:lvl1pPr>
            <a:lvl2pPr marL="0" indent="457200">
              <a:spcBef>
                <a:spcPts val="500"/>
              </a:spcBef>
              <a:buClrTx/>
              <a:buSzTx/>
              <a:buNone/>
              <a:defRPr sz="2400" b="1"/>
            </a:lvl2pPr>
            <a:lvl3pPr marL="0" indent="914400">
              <a:spcBef>
                <a:spcPts val="500"/>
              </a:spcBef>
              <a:buClrTx/>
              <a:buSzTx/>
              <a:buNone/>
              <a:defRPr sz="2400" b="1"/>
            </a:lvl3pPr>
            <a:lvl4pPr marL="0" indent="1371600">
              <a:spcBef>
                <a:spcPts val="500"/>
              </a:spcBef>
              <a:buClrTx/>
              <a:buSzTx/>
              <a:buNone/>
              <a:defRPr sz="2400" b="1"/>
            </a:lvl4pPr>
            <a:lvl5pPr marL="0" indent="1828800">
              <a:spcBef>
                <a:spcPts val="500"/>
              </a:spcBef>
              <a:buClrTx/>
              <a:buSz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5" name="Text Placeholder 4"/>
          <p:cNvSpPr>
            <a:spLocks noGrp="1"/>
          </p:cNvSpPr>
          <p:nvPr>
            <p:ph type="body" sz="quarter" idx="13"/>
          </p:nvPr>
        </p:nvSpPr>
        <p:spPr>
          <a:xfrm>
            <a:off x="4645025" y="1535112"/>
            <a:ext cx="4041775" cy="639763"/>
          </a:xfrm>
          <a:prstGeom prst="rect">
            <a:avLst/>
          </a:prstGeom>
        </p:spPr>
        <p:txBody>
          <a:bodyPr anchor="b"/>
          <a:lstStyle/>
          <a:p>
            <a:pPr marL="0" indent="0">
              <a:spcBef>
                <a:spcPts val="500"/>
              </a:spcBef>
              <a:buClrTx/>
              <a:buSzTx/>
              <a:buNone/>
              <a:defRPr sz="2400" b="1"/>
            </a:pPr>
            <a:endParaRPr/>
          </a:p>
        </p:txBody>
      </p:sp>
      <p:sp>
        <p:nvSpPr>
          <p:cNvPr id="56"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3" name="Title Text"/>
          <p:cNvSpPr>
            <a:spLocks noGrp="1"/>
          </p:cNvSpPr>
          <p:nvPr>
            <p:ph type="title"/>
          </p:nvPr>
        </p:nvSpPr>
        <p:spPr>
          <a:prstGeom prst="rect">
            <a:avLst/>
          </a:prstGeom>
        </p:spPr>
        <p:txBody>
          <a:bodyPr/>
          <a:lstStyle/>
          <a:p>
            <a:r>
              <a:t>Title Text</a:t>
            </a:r>
          </a:p>
        </p:txBody>
      </p:sp>
      <p:sp>
        <p:nvSpPr>
          <p:cNvPr id="64"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8" name="Title Text"/>
          <p:cNvSpPr>
            <a:spLocks noGrp="1"/>
          </p:cNvSpPr>
          <p:nvPr>
            <p:ph type="title"/>
          </p:nvPr>
        </p:nvSpPr>
        <p:spPr>
          <a:xfrm>
            <a:off x="457200" y="273050"/>
            <a:ext cx="3008314" cy="1162050"/>
          </a:xfrm>
          <a:prstGeom prst="rect">
            <a:avLst/>
          </a:prstGeom>
        </p:spPr>
        <p:txBody>
          <a:bodyPr/>
          <a:lstStyle>
            <a:lvl1pPr>
              <a:defRPr sz="2000" b="1"/>
            </a:lvl1pPr>
          </a:lstStyle>
          <a:p>
            <a:r>
              <a:t>Title Text</a:t>
            </a:r>
          </a:p>
        </p:txBody>
      </p:sp>
      <p:sp>
        <p:nvSpPr>
          <p:cNvPr id="79" name="Body Level One…"/>
          <p:cNvSpPr>
            <a:spLocks noGrp="1"/>
          </p:cNvSpPr>
          <p:nvPr>
            <p:ph type="body" idx="1"/>
          </p:nvPr>
        </p:nvSpPr>
        <p:spPr>
          <a:xfrm>
            <a:off x="3575050" y="273050"/>
            <a:ext cx="5111750" cy="585311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0" name="Text Placeholder 3"/>
          <p:cNvSpPr>
            <a:spLocks noGrp="1"/>
          </p:cNvSpPr>
          <p:nvPr>
            <p:ph type="body" sz="half" idx="13"/>
          </p:nvPr>
        </p:nvSpPr>
        <p:spPr>
          <a:xfrm>
            <a:off x="457199" y="1435100"/>
            <a:ext cx="3008315" cy="4691063"/>
          </a:xfrm>
          <a:prstGeom prst="rect">
            <a:avLst/>
          </a:prstGeom>
        </p:spPr>
        <p:txBody>
          <a:bodyPr/>
          <a:lstStyle/>
          <a:p>
            <a:pPr marL="0" indent="0">
              <a:spcBef>
                <a:spcPts val="300"/>
              </a:spcBef>
              <a:buClrTx/>
              <a:buSzTx/>
              <a:buNone/>
              <a:defRPr sz="1400"/>
            </a:pPr>
            <a:endParaRPr/>
          </a:p>
        </p:txBody>
      </p:sp>
      <p:sp>
        <p:nvSpPr>
          <p:cNvPr id="8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8" name="Title Text"/>
          <p:cNvSpPr>
            <a:spLocks noGrp="1"/>
          </p:cNvSpPr>
          <p:nvPr>
            <p:ph type="title"/>
          </p:nvPr>
        </p:nvSpPr>
        <p:spPr>
          <a:xfrm>
            <a:off x="1792288" y="4800600"/>
            <a:ext cx="5486401" cy="566738"/>
          </a:xfrm>
          <a:prstGeom prst="rect">
            <a:avLst/>
          </a:prstGeom>
        </p:spPr>
        <p:txBody>
          <a:bodyPr/>
          <a:lstStyle>
            <a:lvl1pPr>
              <a:defRPr sz="2000" b="1"/>
            </a:lvl1pPr>
          </a:lstStyle>
          <a:p>
            <a:r>
              <a:t>Title Text</a:t>
            </a:r>
          </a:p>
        </p:txBody>
      </p:sp>
      <p:sp>
        <p:nvSpPr>
          <p:cNvPr id="89" name="Picture Placeholder 2"/>
          <p:cNvSpPr>
            <a:spLocks noGrp="1"/>
          </p:cNvSpPr>
          <p:nvPr>
            <p:ph type="pic" sz="half" idx="13"/>
          </p:nvPr>
        </p:nvSpPr>
        <p:spPr>
          <a:xfrm>
            <a:off x="1792288" y="612775"/>
            <a:ext cx="5486401" cy="4114800"/>
          </a:xfrm>
          <a:prstGeom prst="rect">
            <a:avLst/>
          </a:prstGeom>
        </p:spPr>
        <p:txBody>
          <a:bodyPr lIns="91439" rIns="91439">
            <a:noAutofit/>
          </a:bodyPr>
          <a:lstStyle/>
          <a:p>
            <a:endParaRPr/>
          </a:p>
        </p:txBody>
      </p:sp>
      <p:sp>
        <p:nvSpPr>
          <p:cNvPr id="90" name="Body Level One…"/>
          <p:cNvSpPr>
            <a:spLocks noGrp="1"/>
          </p:cNvSpPr>
          <p:nvPr>
            <p:ph type="body" sz="quarter" idx="1"/>
          </p:nvPr>
        </p:nvSpPr>
        <p:spPr>
          <a:xfrm>
            <a:off x="1792288" y="5367337"/>
            <a:ext cx="5486401" cy="804863"/>
          </a:xfrm>
          <a:prstGeom prst="rect">
            <a:avLst/>
          </a:prstGeom>
        </p:spPr>
        <p:txBody>
          <a:bodyPr/>
          <a:lstStyle>
            <a:lvl1pPr marL="0" indent="0">
              <a:spcBef>
                <a:spcPts val="300"/>
              </a:spcBef>
              <a:buClrTx/>
              <a:buSzTx/>
              <a:buNone/>
              <a:defRPr sz="1400"/>
            </a:lvl1pPr>
            <a:lvl2pPr marL="0" indent="457200">
              <a:spcBef>
                <a:spcPts val="300"/>
              </a:spcBef>
              <a:buClrTx/>
              <a:buSzTx/>
              <a:buNone/>
              <a:defRPr sz="1400"/>
            </a:lvl2pPr>
            <a:lvl3pPr marL="0" indent="914400">
              <a:spcBef>
                <a:spcPts val="300"/>
              </a:spcBef>
              <a:buClrTx/>
              <a:buSzTx/>
              <a:buNone/>
              <a:defRPr sz="1400"/>
            </a:lvl3pPr>
            <a:lvl4pPr marL="0" indent="1371600">
              <a:spcBef>
                <a:spcPts val="300"/>
              </a:spcBef>
              <a:buClrTx/>
              <a:buSzTx/>
              <a:buNone/>
              <a:defRPr sz="1400"/>
            </a:lvl4pPr>
            <a:lvl5pPr marL="0" indent="1828800">
              <a:spcBef>
                <a:spcPts val="300"/>
              </a:spcBef>
              <a:buClrTx/>
              <a:buSzTx/>
              <a:buNone/>
              <a:defRPr sz="1400"/>
            </a:lvl5pPr>
          </a:lstStyle>
          <a:p>
            <a:r>
              <a:t>Body Level One</a:t>
            </a:r>
          </a:p>
          <a:p>
            <a:pPr lvl="1"/>
            <a:r>
              <a:t>Body Level Two</a:t>
            </a:r>
          </a:p>
          <a:p>
            <a:pPr lvl="2"/>
            <a:r>
              <a:t>Body Level Three</a:t>
            </a:r>
          </a:p>
          <a:p>
            <a:pPr lvl="3"/>
            <a:r>
              <a:t>Body Level Four</a:t>
            </a:r>
          </a:p>
          <a:p>
            <a:pPr lvl="4"/>
            <a:r>
              <a:t>Body Level Five</a:t>
            </a:r>
          </a:p>
        </p:txBody>
      </p:sp>
      <p:sp>
        <p:nvSpPr>
          <p:cNvPr id="9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Off val="44000"/>
          </a:schemeClr>
        </a:solidFill>
        <a:effectLst/>
      </p:bgPr>
    </p:bg>
    <p:spTree>
      <p:nvGrpSpPr>
        <p:cNvPr id="1" name=""/>
        <p:cNvGrpSpPr/>
        <p:nvPr/>
      </p:nvGrpSpPr>
      <p:grpSpPr>
        <a:xfrm>
          <a:off x="0" y="0"/>
          <a:ext cx="0" cy="0"/>
          <a:chOff x="0" y="0"/>
          <a:chExt cx="0" cy="0"/>
        </a:xfrm>
      </p:grpSpPr>
      <p:sp>
        <p:nvSpPr>
          <p:cNvPr id="2" name="Rectangle 2"/>
          <p:cNvSpPr/>
          <p:nvPr/>
        </p:nvSpPr>
        <p:spPr>
          <a:xfrm>
            <a:off x="0" y="961469"/>
            <a:ext cx="2133600" cy="101601"/>
          </a:xfrm>
          <a:prstGeom prst="rect">
            <a:avLst/>
          </a:prstGeom>
          <a:solidFill>
            <a:schemeClr val="accent2"/>
          </a:solidFill>
          <a:ln w="12700">
            <a:miter lim="400000"/>
          </a:ln>
        </p:spPr>
        <p:txBody>
          <a:bodyPr lIns="45719" rIns="45719" anchor="ctr"/>
          <a:lstStyle/>
          <a:p>
            <a:pPr algn="ctr" defTabSz="914400">
              <a:defRPr sz="2400">
                <a:latin typeface="Times New Roman"/>
                <a:ea typeface="Times New Roman"/>
                <a:cs typeface="Times New Roman"/>
                <a:sym typeface="Times New Roman"/>
              </a:defRPr>
            </a:pPr>
            <a:endParaRPr/>
          </a:p>
        </p:txBody>
      </p:sp>
      <p:sp>
        <p:nvSpPr>
          <p:cNvPr id="3" name="Rectangle 3"/>
          <p:cNvSpPr/>
          <p:nvPr/>
        </p:nvSpPr>
        <p:spPr>
          <a:xfrm>
            <a:off x="1447793" y="962950"/>
            <a:ext cx="7239001" cy="101601"/>
          </a:xfrm>
          <a:prstGeom prst="rect">
            <a:avLst/>
          </a:prstGeom>
          <a:gradFill>
            <a:gsLst>
              <a:gs pos="0">
                <a:schemeClr val="accent2"/>
              </a:gs>
              <a:gs pos="100000">
                <a:schemeClr val="accent3">
                  <a:lumOff val="44000"/>
                </a:schemeClr>
              </a:gs>
            </a:gsLst>
          </a:gradFill>
          <a:ln w="12700">
            <a:miter lim="400000"/>
          </a:ln>
        </p:spPr>
        <p:txBody>
          <a:bodyPr lIns="45719" rIns="45719" anchor="ctr"/>
          <a:lstStyle/>
          <a:p>
            <a:pPr algn="ctr" defTabSz="914400">
              <a:defRPr sz="2400">
                <a:latin typeface="Times New Roman"/>
                <a:ea typeface="Times New Roman"/>
                <a:cs typeface="Times New Roman"/>
                <a:sym typeface="Times New Roman"/>
              </a:defRPr>
            </a:pPr>
            <a:endParaRPr/>
          </a:p>
        </p:txBody>
      </p:sp>
      <p:sp>
        <p:nvSpPr>
          <p:cNvPr id="4" name="Title Text"/>
          <p:cNvSpPr>
            <a:spLocks noGrp="1"/>
          </p:cNvSpPr>
          <p:nvPr>
            <p:ph type="title"/>
          </p:nvPr>
        </p:nvSpPr>
        <p:spPr>
          <a:xfrm>
            <a:off x="486830" y="96839"/>
            <a:ext cx="8240862" cy="745196"/>
          </a:xfrm>
          <a:prstGeom prst="rect">
            <a:avLst/>
          </a:prstGeom>
          <a:ln w="12700">
            <a:miter lim="400000"/>
          </a:ln>
          <a:extLst>
            <a:ext uri="{C572A759-6A51-4108-AA02-DFA0A04FC94B}">
              <ma14:wrappingTextBoxFlag xmlns:ma14="http://schemas.microsoft.com/office/mac/drawingml/2011/main" val="1"/>
            </a:ext>
          </a:extLst>
        </p:spPr>
        <p:txBody>
          <a:bodyPr lIns="45719" rIns="45719" anchor="b">
            <a:normAutofit/>
          </a:bodyPr>
          <a:lstStyle/>
          <a:p>
            <a:r>
              <a:t>Title Text</a:t>
            </a:r>
          </a:p>
        </p:txBody>
      </p:sp>
      <p:sp>
        <p:nvSpPr>
          <p:cNvPr id="5" name="Body Level One…"/>
          <p:cNvSpPr>
            <a:spLocks noGrp="1"/>
          </p:cNvSpPr>
          <p:nvPr>
            <p:ph type="body" idx="1"/>
          </p:nvPr>
        </p:nvSpPr>
        <p:spPr>
          <a:xfrm>
            <a:off x="486830" y="1171185"/>
            <a:ext cx="8247965" cy="492481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6" name="Slide Number"/>
          <p:cNvSpPr>
            <a:spLocks noGrp="1"/>
          </p:cNvSpPr>
          <p:nvPr>
            <p:ph type="sldNum" sz="quarter" idx="2"/>
          </p:nvPr>
        </p:nvSpPr>
        <p:spPr>
          <a:xfrm>
            <a:off x="8485119" y="6505254"/>
            <a:ext cx="245404" cy="226986"/>
          </a:xfrm>
          <a:prstGeom prst="rect">
            <a:avLst/>
          </a:prstGeom>
          <a:ln w="12700">
            <a:miter lim="400000"/>
          </a:ln>
        </p:spPr>
        <p:txBody>
          <a:bodyPr wrap="none" lIns="45719" rIns="45719">
            <a:spAutoFit/>
          </a:bodyPr>
          <a:lstStyle>
            <a:lvl1pPr algn="r" defTabSz="914400">
              <a:defRPr sz="1000">
                <a:solidFill>
                  <a:srgbClr val="664D00"/>
                </a:solidFill>
                <a:latin typeface="Arial"/>
                <a:ea typeface="Arial"/>
                <a:cs typeface="Arial"/>
                <a:sym typeface="Aria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hf hdr="0" ftr="0" dt="0"/>
  <p:txStyles>
    <p:titleStyle>
      <a:lvl1pPr marL="0" marR="0" indent="0" algn="l" defTabSz="914400" rtl="0" latinLnBrk="0">
        <a:lnSpc>
          <a:spcPct val="100000"/>
        </a:lnSpc>
        <a:spcBef>
          <a:spcPts val="0"/>
        </a:spcBef>
        <a:spcAft>
          <a:spcPts val="0"/>
        </a:spcAft>
        <a:buClrTx/>
        <a:buSzTx/>
        <a:buFontTx/>
        <a:buNone/>
        <a:tabLst/>
        <a:defRPr sz="4000" b="0" i="0" u="none" strike="noStrike" cap="none" spc="0" baseline="0">
          <a:ln>
            <a:noFill/>
          </a:ln>
          <a:solidFill>
            <a:srgbClr val="292929"/>
          </a:solidFill>
          <a:uFillTx/>
          <a:latin typeface="+mj-lt"/>
          <a:ea typeface="+mj-ea"/>
          <a:cs typeface="+mj-cs"/>
          <a:sym typeface="Calibri"/>
        </a:defRPr>
      </a:lvl1pPr>
      <a:lvl2pPr marL="0" marR="0" indent="0" algn="l" defTabSz="914400" rtl="0" latinLnBrk="0">
        <a:lnSpc>
          <a:spcPct val="100000"/>
        </a:lnSpc>
        <a:spcBef>
          <a:spcPts val="0"/>
        </a:spcBef>
        <a:spcAft>
          <a:spcPts val="0"/>
        </a:spcAft>
        <a:buClrTx/>
        <a:buSzTx/>
        <a:buFontTx/>
        <a:buNone/>
        <a:tabLst/>
        <a:defRPr sz="4000" b="0" i="0" u="none" strike="noStrike" cap="none" spc="0" baseline="0">
          <a:ln>
            <a:noFill/>
          </a:ln>
          <a:solidFill>
            <a:srgbClr val="292929"/>
          </a:solidFill>
          <a:uFillTx/>
          <a:latin typeface="+mj-lt"/>
          <a:ea typeface="+mj-ea"/>
          <a:cs typeface="+mj-cs"/>
          <a:sym typeface="Calibri"/>
        </a:defRPr>
      </a:lvl2pPr>
      <a:lvl3pPr marL="0" marR="0" indent="0" algn="l" defTabSz="914400" rtl="0" latinLnBrk="0">
        <a:lnSpc>
          <a:spcPct val="100000"/>
        </a:lnSpc>
        <a:spcBef>
          <a:spcPts val="0"/>
        </a:spcBef>
        <a:spcAft>
          <a:spcPts val="0"/>
        </a:spcAft>
        <a:buClrTx/>
        <a:buSzTx/>
        <a:buFontTx/>
        <a:buNone/>
        <a:tabLst/>
        <a:defRPr sz="4000" b="0" i="0" u="none" strike="noStrike" cap="none" spc="0" baseline="0">
          <a:ln>
            <a:noFill/>
          </a:ln>
          <a:solidFill>
            <a:srgbClr val="292929"/>
          </a:solidFill>
          <a:uFillTx/>
          <a:latin typeface="+mj-lt"/>
          <a:ea typeface="+mj-ea"/>
          <a:cs typeface="+mj-cs"/>
          <a:sym typeface="Calibri"/>
        </a:defRPr>
      </a:lvl3pPr>
      <a:lvl4pPr marL="0" marR="0" indent="0" algn="l" defTabSz="914400" rtl="0" latinLnBrk="0">
        <a:lnSpc>
          <a:spcPct val="100000"/>
        </a:lnSpc>
        <a:spcBef>
          <a:spcPts val="0"/>
        </a:spcBef>
        <a:spcAft>
          <a:spcPts val="0"/>
        </a:spcAft>
        <a:buClrTx/>
        <a:buSzTx/>
        <a:buFontTx/>
        <a:buNone/>
        <a:tabLst/>
        <a:defRPr sz="4000" b="0" i="0" u="none" strike="noStrike" cap="none" spc="0" baseline="0">
          <a:ln>
            <a:noFill/>
          </a:ln>
          <a:solidFill>
            <a:srgbClr val="292929"/>
          </a:solidFill>
          <a:uFillTx/>
          <a:latin typeface="+mj-lt"/>
          <a:ea typeface="+mj-ea"/>
          <a:cs typeface="+mj-cs"/>
          <a:sym typeface="Calibri"/>
        </a:defRPr>
      </a:lvl4pPr>
      <a:lvl5pPr marL="0" marR="0" indent="0" algn="l" defTabSz="914400" rtl="0" latinLnBrk="0">
        <a:lnSpc>
          <a:spcPct val="100000"/>
        </a:lnSpc>
        <a:spcBef>
          <a:spcPts val="0"/>
        </a:spcBef>
        <a:spcAft>
          <a:spcPts val="0"/>
        </a:spcAft>
        <a:buClrTx/>
        <a:buSzTx/>
        <a:buFontTx/>
        <a:buNone/>
        <a:tabLst/>
        <a:defRPr sz="4000" b="0" i="0" u="none" strike="noStrike" cap="none" spc="0" baseline="0">
          <a:ln>
            <a:noFill/>
          </a:ln>
          <a:solidFill>
            <a:srgbClr val="292929"/>
          </a:solidFill>
          <a:uFillTx/>
          <a:latin typeface="+mj-lt"/>
          <a:ea typeface="+mj-ea"/>
          <a:cs typeface="+mj-cs"/>
          <a:sym typeface="Calibri"/>
        </a:defRPr>
      </a:lvl5pPr>
      <a:lvl6pPr marL="0" marR="0" indent="457200" algn="l" defTabSz="914400" rtl="0" latinLnBrk="0">
        <a:lnSpc>
          <a:spcPct val="100000"/>
        </a:lnSpc>
        <a:spcBef>
          <a:spcPts val="0"/>
        </a:spcBef>
        <a:spcAft>
          <a:spcPts val="0"/>
        </a:spcAft>
        <a:buClrTx/>
        <a:buSzTx/>
        <a:buFontTx/>
        <a:buNone/>
        <a:tabLst/>
        <a:defRPr sz="4000" b="0" i="0" u="none" strike="noStrike" cap="none" spc="0" baseline="0">
          <a:ln>
            <a:noFill/>
          </a:ln>
          <a:solidFill>
            <a:srgbClr val="292929"/>
          </a:solidFill>
          <a:uFillTx/>
          <a:latin typeface="+mj-lt"/>
          <a:ea typeface="+mj-ea"/>
          <a:cs typeface="+mj-cs"/>
          <a:sym typeface="Calibri"/>
        </a:defRPr>
      </a:lvl6pPr>
      <a:lvl7pPr marL="0" marR="0" indent="914400" algn="l" defTabSz="914400" rtl="0" latinLnBrk="0">
        <a:lnSpc>
          <a:spcPct val="100000"/>
        </a:lnSpc>
        <a:spcBef>
          <a:spcPts val="0"/>
        </a:spcBef>
        <a:spcAft>
          <a:spcPts val="0"/>
        </a:spcAft>
        <a:buClrTx/>
        <a:buSzTx/>
        <a:buFontTx/>
        <a:buNone/>
        <a:tabLst/>
        <a:defRPr sz="4000" b="0" i="0" u="none" strike="noStrike" cap="none" spc="0" baseline="0">
          <a:ln>
            <a:noFill/>
          </a:ln>
          <a:solidFill>
            <a:srgbClr val="292929"/>
          </a:solidFill>
          <a:uFillTx/>
          <a:latin typeface="+mj-lt"/>
          <a:ea typeface="+mj-ea"/>
          <a:cs typeface="+mj-cs"/>
          <a:sym typeface="Calibri"/>
        </a:defRPr>
      </a:lvl7pPr>
      <a:lvl8pPr marL="0" marR="0" indent="1371600" algn="l" defTabSz="914400" rtl="0" latinLnBrk="0">
        <a:lnSpc>
          <a:spcPct val="100000"/>
        </a:lnSpc>
        <a:spcBef>
          <a:spcPts val="0"/>
        </a:spcBef>
        <a:spcAft>
          <a:spcPts val="0"/>
        </a:spcAft>
        <a:buClrTx/>
        <a:buSzTx/>
        <a:buFontTx/>
        <a:buNone/>
        <a:tabLst/>
        <a:defRPr sz="4000" b="0" i="0" u="none" strike="noStrike" cap="none" spc="0" baseline="0">
          <a:ln>
            <a:noFill/>
          </a:ln>
          <a:solidFill>
            <a:srgbClr val="292929"/>
          </a:solidFill>
          <a:uFillTx/>
          <a:latin typeface="+mj-lt"/>
          <a:ea typeface="+mj-ea"/>
          <a:cs typeface="+mj-cs"/>
          <a:sym typeface="Calibri"/>
        </a:defRPr>
      </a:lvl8pPr>
      <a:lvl9pPr marL="0" marR="0" indent="1828800" algn="l" defTabSz="914400" rtl="0" latinLnBrk="0">
        <a:lnSpc>
          <a:spcPct val="100000"/>
        </a:lnSpc>
        <a:spcBef>
          <a:spcPts val="0"/>
        </a:spcBef>
        <a:spcAft>
          <a:spcPts val="0"/>
        </a:spcAft>
        <a:buClrTx/>
        <a:buSzTx/>
        <a:buFontTx/>
        <a:buNone/>
        <a:tabLst/>
        <a:defRPr sz="4000" b="0" i="0" u="none" strike="noStrike" cap="none" spc="0" baseline="0">
          <a:ln>
            <a:noFill/>
          </a:ln>
          <a:solidFill>
            <a:srgbClr val="292929"/>
          </a:solidFill>
          <a:uFillTx/>
          <a:latin typeface="+mj-lt"/>
          <a:ea typeface="+mj-ea"/>
          <a:cs typeface="+mj-cs"/>
          <a:sym typeface="Calibri"/>
        </a:defRPr>
      </a:lvl9pPr>
    </p:titleStyle>
    <p:bodyStyle>
      <a:lvl1pPr marL="447675" marR="0" indent="-447675" algn="l" defTabSz="914400" rtl="0" latinLnBrk="0">
        <a:lnSpc>
          <a:spcPct val="100000"/>
        </a:lnSpc>
        <a:spcBef>
          <a:spcPts val="700"/>
        </a:spcBef>
        <a:spcAft>
          <a:spcPts val="0"/>
        </a:spcAft>
        <a:buClr>
          <a:schemeClr val="accent1"/>
        </a:buClr>
        <a:buSzPct val="70000"/>
        <a:buFontTx/>
        <a:buChar char="■"/>
        <a:tabLst/>
        <a:defRPr sz="3200" b="0" i="0" u="none" strike="noStrike" cap="none" spc="0" baseline="0">
          <a:ln>
            <a:noFill/>
          </a:ln>
          <a:solidFill>
            <a:srgbClr val="292929"/>
          </a:solidFill>
          <a:uFillTx/>
          <a:latin typeface="+mj-lt"/>
          <a:ea typeface="+mj-ea"/>
          <a:cs typeface="+mj-cs"/>
          <a:sym typeface="Calibri"/>
        </a:defRPr>
      </a:lvl1pPr>
      <a:lvl2pPr marL="951819" marR="0" indent="-502557" algn="l" defTabSz="914400" rtl="0" latinLnBrk="0">
        <a:lnSpc>
          <a:spcPct val="100000"/>
        </a:lnSpc>
        <a:spcBef>
          <a:spcPts val="700"/>
        </a:spcBef>
        <a:spcAft>
          <a:spcPts val="0"/>
        </a:spcAft>
        <a:buClr>
          <a:schemeClr val="accent1"/>
        </a:buClr>
        <a:buSzPct val="65000"/>
        <a:buFontTx/>
        <a:buChar char="○"/>
        <a:tabLst/>
        <a:defRPr sz="3200" b="0" i="0" u="none" strike="noStrike" cap="none" spc="0" baseline="0">
          <a:ln>
            <a:noFill/>
          </a:ln>
          <a:solidFill>
            <a:srgbClr val="292929"/>
          </a:solidFill>
          <a:uFillTx/>
          <a:latin typeface="+mj-lt"/>
          <a:ea typeface="+mj-ea"/>
          <a:cs typeface="+mj-cs"/>
          <a:sym typeface="Calibri"/>
        </a:defRPr>
      </a:lvl2pPr>
      <a:lvl3pPr marL="1428221" marR="0" indent="-537633" algn="l" defTabSz="914400" rtl="0" latinLnBrk="0">
        <a:lnSpc>
          <a:spcPct val="100000"/>
        </a:lnSpc>
        <a:spcBef>
          <a:spcPts val="700"/>
        </a:spcBef>
        <a:spcAft>
          <a:spcPts val="0"/>
        </a:spcAft>
        <a:buClr>
          <a:schemeClr val="accent1"/>
        </a:buClr>
        <a:buSzPct val="70000"/>
        <a:buFontTx/>
        <a:buChar char="■"/>
        <a:tabLst/>
        <a:defRPr sz="3200" b="0" i="0" u="none" strike="noStrike" cap="none" spc="0" baseline="0">
          <a:ln>
            <a:noFill/>
          </a:ln>
          <a:solidFill>
            <a:srgbClr val="292929"/>
          </a:solidFill>
          <a:uFillTx/>
          <a:latin typeface="+mj-lt"/>
          <a:ea typeface="+mj-ea"/>
          <a:cs typeface="+mj-cs"/>
          <a:sym typeface="Calibri"/>
        </a:defRPr>
      </a:lvl3pPr>
      <a:lvl4pPr marL="1912620" marR="0" indent="-617220" algn="l" defTabSz="914400" rtl="0" latinLnBrk="0">
        <a:lnSpc>
          <a:spcPct val="100000"/>
        </a:lnSpc>
        <a:spcBef>
          <a:spcPts val="700"/>
        </a:spcBef>
        <a:spcAft>
          <a:spcPts val="0"/>
        </a:spcAft>
        <a:buClr>
          <a:schemeClr val="accent1"/>
        </a:buClr>
        <a:buSzPct val="75000"/>
        <a:buFontTx/>
        <a:buChar char="○"/>
        <a:tabLst/>
        <a:defRPr sz="3200" b="0" i="0" u="none" strike="noStrike" cap="none" spc="0" baseline="0">
          <a:ln>
            <a:noFill/>
          </a:ln>
          <a:solidFill>
            <a:srgbClr val="292929"/>
          </a:solidFill>
          <a:uFillTx/>
          <a:latin typeface="+mj-lt"/>
          <a:ea typeface="+mj-ea"/>
          <a:cs typeface="+mj-cs"/>
          <a:sym typeface="Calibri"/>
        </a:defRPr>
      </a:lvl4pPr>
      <a:lvl5pPr marL="2302510" marR="0" indent="-619760" algn="l" defTabSz="914400" rtl="0" latinLnBrk="0">
        <a:lnSpc>
          <a:spcPct val="100000"/>
        </a:lnSpc>
        <a:spcBef>
          <a:spcPts val="700"/>
        </a:spcBef>
        <a:spcAft>
          <a:spcPts val="0"/>
        </a:spcAft>
        <a:buClr>
          <a:schemeClr val="accent1"/>
        </a:buClr>
        <a:buSzPct val="70000"/>
        <a:buFontTx/>
        <a:buChar char="■"/>
        <a:tabLst/>
        <a:defRPr sz="3200" b="0" i="0" u="none" strike="noStrike" cap="none" spc="0" baseline="0">
          <a:ln>
            <a:noFill/>
          </a:ln>
          <a:solidFill>
            <a:srgbClr val="292929"/>
          </a:solidFill>
          <a:uFillTx/>
          <a:latin typeface="+mj-lt"/>
          <a:ea typeface="+mj-ea"/>
          <a:cs typeface="+mj-cs"/>
          <a:sym typeface="Calibri"/>
        </a:defRPr>
      </a:lvl5pPr>
      <a:lvl6pPr marL="2759710" marR="0" indent="-619760" algn="l" defTabSz="914400" rtl="0" latinLnBrk="0">
        <a:lnSpc>
          <a:spcPct val="100000"/>
        </a:lnSpc>
        <a:spcBef>
          <a:spcPts val="700"/>
        </a:spcBef>
        <a:spcAft>
          <a:spcPts val="0"/>
        </a:spcAft>
        <a:buClr>
          <a:schemeClr val="accent1"/>
        </a:buClr>
        <a:buSzPct val="70000"/>
        <a:buFontTx/>
        <a:buChar char="■"/>
        <a:tabLst/>
        <a:defRPr sz="3200" b="0" i="0" u="none" strike="noStrike" cap="none" spc="0" baseline="0">
          <a:ln>
            <a:noFill/>
          </a:ln>
          <a:solidFill>
            <a:srgbClr val="292929"/>
          </a:solidFill>
          <a:uFillTx/>
          <a:latin typeface="+mj-lt"/>
          <a:ea typeface="+mj-ea"/>
          <a:cs typeface="+mj-cs"/>
          <a:sym typeface="Calibri"/>
        </a:defRPr>
      </a:lvl6pPr>
      <a:lvl7pPr marL="3216910" marR="0" indent="-619760" algn="l" defTabSz="914400" rtl="0" latinLnBrk="0">
        <a:lnSpc>
          <a:spcPct val="100000"/>
        </a:lnSpc>
        <a:spcBef>
          <a:spcPts val="700"/>
        </a:spcBef>
        <a:spcAft>
          <a:spcPts val="0"/>
        </a:spcAft>
        <a:buClr>
          <a:schemeClr val="accent1"/>
        </a:buClr>
        <a:buSzPct val="70000"/>
        <a:buFontTx/>
        <a:buChar char="■"/>
        <a:tabLst/>
        <a:defRPr sz="3200" b="0" i="0" u="none" strike="noStrike" cap="none" spc="0" baseline="0">
          <a:ln>
            <a:noFill/>
          </a:ln>
          <a:solidFill>
            <a:srgbClr val="292929"/>
          </a:solidFill>
          <a:uFillTx/>
          <a:latin typeface="+mj-lt"/>
          <a:ea typeface="+mj-ea"/>
          <a:cs typeface="+mj-cs"/>
          <a:sym typeface="Calibri"/>
        </a:defRPr>
      </a:lvl7pPr>
      <a:lvl8pPr marL="3674109" marR="0" indent="-619759" algn="l" defTabSz="914400" rtl="0" latinLnBrk="0">
        <a:lnSpc>
          <a:spcPct val="100000"/>
        </a:lnSpc>
        <a:spcBef>
          <a:spcPts val="700"/>
        </a:spcBef>
        <a:spcAft>
          <a:spcPts val="0"/>
        </a:spcAft>
        <a:buClr>
          <a:schemeClr val="accent1"/>
        </a:buClr>
        <a:buSzPct val="70000"/>
        <a:buFontTx/>
        <a:buChar char="■"/>
        <a:tabLst/>
        <a:defRPr sz="3200" b="0" i="0" u="none" strike="noStrike" cap="none" spc="0" baseline="0">
          <a:ln>
            <a:noFill/>
          </a:ln>
          <a:solidFill>
            <a:srgbClr val="292929"/>
          </a:solidFill>
          <a:uFillTx/>
          <a:latin typeface="+mj-lt"/>
          <a:ea typeface="+mj-ea"/>
          <a:cs typeface="+mj-cs"/>
          <a:sym typeface="Calibri"/>
        </a:defRPr>
      </a:lvl8pPr>
      <a:lvl9pPr marL="4131309" marR="0" indent="-619759" algn="l" defTabSz="914400" rtl="0" latinLnBrk="0">
        <a:lnSpc>
          <a:spcPct val="100000"/>
        </a:lnSpc>
        <a:spcBef>
          <a:spcPts val="700"/>
        </a:spcBef>
        <a:spcAft>
          <a:spcPts val="0"/>
        </a:spcAft>
        <a:buClr>
          <a:schemeClr val="accent1"/>
        </a:buClr>
        <a:buSzPct val="70000"/>
        <a:buFontTx/>
        <a:buChar char="■"/>
        <a:tabLst/>
        <a:defRPr sz="3200" b="0" i="0" u="none" strike="noStrike" cap="none" spc="0" baseline="0">
          <a:ln>
            <a:noFill/>
          </a:ln>
          <a:solidFill>
            <a:srgbClr val="292929"/>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hyperlink" Target="http://www.purdue.edu/ea"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hyperlink" Target="http://www.purdue.edu/ehps/emergency_preparedness/index.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Subtitle 6"/>
          <p:cNvSpPr>
            <a:spLocks noGrp="1"/>
          </p:cNvSpPr>
          <p:nvPr>
            <p:ph type="body" sz="half" idx="1"/>
          </p:nvPr>
        </p:nvSpPr>
        <p:spPr>
          <a:xfrm>
            <a:off x="838199" y="3581400"/>
            <a:ext cx="7620001" cy="2802410"/>
          </a:xfrm>
          <a:prstGeom prst="rect">
            <a:avLst/>
          </a:prstGeom>
        </p:spPr>
        <p:txBody>
          <a:bodyPr/>
          <a:lstStyle/>
          <a:p>
            <a:r>
              <a:rPr lang="en-US" dirty="0" smtClean="0"/>
              <a:t>Semester Week 01</a:t>
            </a:r>
          </a:p>
          <a:p>
            <a:r>
              <a:rPr lang="en-US" dirty="0"/>
              <a:t>	</a:t>
            </a:r>
            <a:r>
              <a:rPr lang="en-US" dirty="0" smtClean="0"/>
              <a:t>Spring 2018</a:t>
            </a:r>
            <a:endParaRPr dirty="0"/>
          </a:p>
          <a:p>
            <a:r>
              <a:rPr dirty="0"/>
              <a:t>    </a:t>
            </a:r>
            <a:r>
              <a:rPr lang="en-US" dirty="0" smtClean="0"/>
              <a:t>		</a:t>
            </a:r>
            <a:r>
              <a:rPr dirty="0" smtClean="0"/>
              <a:t>Purdue University</a:t>
            </a:r>
            <a:endParaRPr dirty="0"/>
          </a:p>
        </p:txBody>
      </p:sp>
      <p:sp>
        <p:nvSpPr>
          <p:cNvPr id="128" name="Date Placeholder 3"/>
          <p:cNvSpPr/>
          <p:nvPr/>
        </p:nvSpPr>
        <p:spPr>
          <a:xfrm>
            <a:off x="685800" y="6512283"/>
            <a:ext cx="1966343"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29" name="Slide Number Placeholder 4"/>
          <p:cNvSpPr>
            <a:spLocks noGrp="1"/>
          </p:cNvSpPr>
          <p:nvPr>
            <p:ph type="sldNum" sz="quarter" idx="2"/>
          </p:nvPr>
        </p:nvSpPr>
        <p:spPr>
          <a:xfrm>
            <a:off x="8283428" y="6505254"/>
            <a:ext cx="174772"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a:t>
            </a:fld>
            <a:endParaRPr/>
          </a:p>
        </p:txBody>
      </p:sp>
      <p:sp>
        <p:nvSpPr>
          <p:cNvPr id="130" name="Title 5"/>
          <p:cNvSpPr>
            <a:spLocks noGrp="1"/>
          </p:cNvSpPr>
          <p:nvPr>
            <p:ph type="title"/>
          </p:nvPr>
        </p:nvSpPr>
        <p:spPr>
          <a:prstGeom prst="rect">
            <a:avLst/>
          </a:prstGeom>
        </p:spPr>
        <p:txBody>
          <a:bodyPr>
            <a:normAutofit fontScale="90000"/>
          </a:bodyPr>
          <a:lstStyle/>
          <a:p>
            <a:r>
              <a:rPr dirty="0"/>
              <a:t>CS250 Computer </a:t>
            </a:r>
            <a:r>
              <a:rPr dirty="0" smtClean="0"/>
              <a:t>Architecture</a:t>
            </a:r>
            <a:r>
              <a:rPr lang="en-US" dirty="0" smtClean="0"/>
              <a:t/>
            </a:r>
            <a:br>
              <a:rPr lang="en-US" dirty="0" smtClean="0"/>
            </a:br>
            <a:r>
              <a:rPr lang="en-US" dirty="0" smtClean="0"/>
              <a:t>Lab 01 </a:t>
            </a:r>
            <a:r>
              <a:rPr lang="mr-IN" dirty="0" smtClean="0"/>
              <a:t>–</a:t>
            </a:r>
            <a:r>
              <a:rPr lang="en-US" dirty="0" smtClean="0"/>
              <a:t> Introduction and Lab Safety</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itle 6"/>
          <p:cNvSpPr>
            <a:spLocks noGrp="1"/>
          </p:cNvSpPr>
          <p:nvPr>
            <p:ph type="title"/>
          </p:nvPr>
        </p:nvSpPr>
        <p:spPr>
          <a:xfrm>
            <a:off x="486829" y="96839"/>
            <a:ext cx="8240863" cy="745196"/>
          </a:xfrm>
          <a:prstGeom prst="rect">
            <a:avLst/>
          </a:prstGeom>
        </p:spPr>
        <p:txBody>
          <a:bodyPr/>
          <a:lstStyle/>
          <a:p>
            <a:r>
              <a:t>Why are we here?</a:t>
            </a:r>
          </a:p>
        </p:txBody>
      </p:sp>
      <p:sp>
        <p:nvSpPr>
          <p:cNvPr id="180" name="Date Placeholder 4"/>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81" name="Slide Number Placeholder 5"/>
          <p:cNvSpPr>
            <a:spLocks noGrp="1"/>
          </p:cNvSpPr>
          <p:nvPr>
            <p:ph type="sldNum" sz="quarter" idx="2"/>
          </p:nvPr>
        </p:nvSpPr>
        <p:spPr>
          <a:xfrm>
            <a:off x="8555750" y="6505254"/>
            <a:ext cx="174773"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sp>
        <p:nvSpPr>
          <p:cNvPr id="182" name="TextBox 3"/>
          <p:cNvSpPr/>
          <p:nvPr/>
        </p:nvSpPr>
        <p:spPr>
          <a:xfrm>
            <a:off x="805347" y="2086744"/>
            <a:ext cx="7533306" cy="2739211"/>
          </a:xfrm>
          <a:prstGeom prst="rect">
            <a:avLst/>
          </a:prstGeom>
          <a:ln w="12700">
            <a:miter lim="400000"/>
          </a:ln>
          <a:extLst>
            <a:ext uri="{C572A759-6A51-4108-AA02-DFA0A04FC94B}">
              <ma14:wrappingTextBoxFlag xmlns:ma14="http://schemas.microsoft.com/office/mac/drawingml/2011/main" val="1"/>
            </a:ext>
          </a:extLst>
        </p:spPr>
        <p:txBody>
          <a:bodyPr wrap="square" lIns="45719" rIns="45719">
            <a:spAutoFit/>
          </a:bodyPr>
          <a:lstStyle/>
          <a:p>
            <a:pPr>
              <a:defRPr sz="2800" i="1"/>
            </a:pPr>
            <a:r>
              <a:rPr sz="3200" dirty="0"/>
              <a:t>People who are really serious about software should make their own hardware.</a:t>
            </a:r>
          </a:p>
          <a:p>
            <a:pPr algn="r">
              <a:defRPr sz="2800"/>
            </a:pPr>
            <a:r>
              <a:rPr dirty="0"/>
              <a:t>Alan </a:t>
            </a:r>
            <a:r>
              <a:rPr dirty="0" smtClean="0"/>
              <a:t>Kay</a:t>
            </a:r>
            <a:endParaRPr lang="en-US" dirty="0" smtClean="0"/>
          </a:p>
          <a:p>
            <a:pPr algn="r">
              <a:defRPr sz="2800"/>
            </a:pPr>
            <a:r>
              <a:rPr lang="en-US" sz="2000" dirty="0" smtClean="0"/>
              <a:t>Recipient of the 2003 </a:t>
            </a:r>
            <a:r>
              <a:rPr lang="en-US" sz="2000" dirty="0"/>
              <a:t>ACM Turing Award "For pioneering many of the ideas at the root of contemporary object-oriented programming languages, leading the team that developed Smalltalk, and for fundamental contributions to personal computing."</a:t>
            </a:r>
            <a:endParaRPr lang="en-US" sz="2000" dirty="0" smtClean="0"/>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Title 1"/>
          <p:cNvSpPr>
            <a:spLocks noGrp="1"/>
          </p:cNvSpPr>
          <p:nvPr>
            <p:ph type="title"/>
          </p:nvPr>
        </p:nvSpPr>
        <p:spPr>
          <a:xfrm>
            <a:off x="486829" y="96839"/>
            <a:ext cx="8240863" cy="745196"/>
          </a:xfrm>
          <a:prstGeom prst="rect">
            <a:avLst/>
          </a:prstGeom>
        </p:spPr>
        <p:txBody>
          <a:bodyPr/>
          <a:lstStyle/>
          <a:p>
            <a:r>
              <a:t>Electrical circuit elements</a:t>
            </a:r>
          </a:p>
        </p:txBody>
      </p:sp>
      <p:sp>
        <p:nvSpPr>
          <p:cNvPr id="185" name="Content Placeholder 5"/>
          <p:cNvSpPr>
            <a:spLocks noGrp="1"/>
          </p:cNvSpPr>
          <p:nvPr>
            <p:ph type="body" idx="1"/>
          </p:nvPr>
        </p:nvSpPr>
        <p:spPr>
          <a:xfrm>
            <a:off x="457200" y="1417637"/>
            <a:ext cx="8229600" cy="5326063"/>
          </a:xfrm>
          <a:prstGeom prst="rect">
            <a:avLst/>
          </a:prstGeom>
        </p:spPr>
        <p:txBody>
          <a:bodyPr>
            <a:normAutofit/>
          </a:bodyPr>
          <a:lstStyle/>
          <a:p>
            <a:pPr marL="509206" indent="-509206" defTabSz="905255">
              <a:lnSpc>
                <a:spcPct val="80000"/>
              </a:lnSpc>
              <a:spcBef>
                <a:spcPts val="600"/>
              </a:spcBef>
              <a:buAutoNum type="arabicPeriod"/>
              <a:defRPr sz="2871"/>
            </a:pPr>
            <a:r>
              <a:rPr dirty="0"/>
              <a:t>Electrical energy sources </a:t>
            </a:r>
            <a:r>
              <a:rPr dirty="0" smtClean="0"/>
              <a:t>(</a:t>
            </a:r>
            <a:r>
              <a:rPr lang="en-US" dirty="0" smtClean="0"/>
              <a:t>measured with </a:t>
            </a:r>
            <a:r>
              <a:rPr dirty="0" smtClean="0"/>
              <a:t>voltage </a:t>
            </a:r>
            <a:r>
              <a:rPr dirty="0"/>
              <a:t>and current)</a:t>
            </a:r>
          </a:p>
          <a:p>
            <a:pPr marL="509206" indent="-509206" defTabSz="905255">
              <a:lnSpc>
                <a:spcPct val="80000"/>
              </a:lnSpc>
              <a:spcBef>
                <a:spcPts val="600"/>
              </a:spcBef>
              <a:buAutoNum type="arabicPeriod"/>
              <a:defRPr sz="2871"/>
            </a:pPr>
            <a:r>
              <a:rPr dirty="0"/>
              <a:t>Devices to </a:t>
            </a:r>
            <a:r>
              <a:rPr dirty="0">
                <a:solidFill>
                  <a:srgbClr val="0000FF"/>
                </a:solidFill>
              </a:rPr>
              <a:t>transport, modify, transform, and control</a:t>
            </a:r>
            <a:r>
              <a:rPr dirty="0"/>
              <a:t> electrical energy</a:t>
            </a:r>
          </a:p>
          <a:p>
            <a:pPr marL="443198" indent="-443198" defTabSz="905255">
              <a:lnSpc>
                <a:spcPct val="80000"/>
              </a:lnSpc>
              <a:spcBef>
                <a:spcPts val="600"/>
              </a:spcBef>
              <a:defRPr sz="2871"/>
            </a:pPr>
            <a:r>
              <a:rPr dirty="0"/>
              <a:t>Using your lab kits, you will work with</a:t>
            </a:r>
          </a:p>
          <a:p>
            <a:pPr marL="880110" lvl="1" indent="-435340" defTabSz="905255">
              <a:lnSpc>
                <a:spcPct val="80000"/>
              </a:lnSpc>
              <a:spcBef>
                <a:spcPts val="500"/>
              </a:spcBef>
              <a:buClr>
                <a:srgbClr val="999933"/>
              </a:buClr>
              <a:defRPr sz="2475"/>
            </a:pPr>
            <a:r>
              <a:rPr dirty="0"/>
              <a:t>1 USB port </a:t>
            </a:r>
            <a:r>
              <a:rPr dirty="0">
                <a:solidFill>
                  <a:srgbClr val="0000FF"/>
                </a:solidFill>
              </a:rPr>
              <a:t>[convenient source of 5V electrical energy]</a:t>
            </a:r>
          </a:p>
          <a:p>
            <a:pPr marL="880110" lvl="1" indent="-435340" defTabSz="905255">
              <a:lnSpc>
                <a:spcPct val="80000"/>
              </a:lnSpc>
              <a:spcBef>
                <a:spcPts val="500"/>
              </a:spcBef>
              <a:buClr>
                <a:srgbClr val="999933"/>
              </a:buClr>
              <a:defRPr sz="2475"/>
            </a:pPr>
            <a:r>
              <a:rPr dirty="0"/>
              <a:t>about 10 feet of wire and 5 switches </a:t>
            </a:r>
            <a:r>
              <a:rPr dirty="0">
                <a:solidFill>
                  <a:srgbClr val="0000FF"/>
                </a:solidFill>
              </a:rPr>
              <a:t>[transport]</a:t>
            </a:r>
          </a:p>
          <a:p>
            <a:pPr marL="880110" lvl="1" indent="-435340" defTabSz="905255">
              <a:lnSpc>
                <a:spcPct val="80000"/>
              </a:lnSpc>
              <a:spcBef>
                <a:spcPts val="500"/>
              </a:spcBef>
              <a:buClr>
                <a:srgbClr val="999933"/>
              </a:buClr>
              <a:defRPr sz="2475"/>
            </a:pPr>
            <a:r>
              <a:rPr dirty="0"/>
              <a:t>20 Resistors </a:t>
            </a:r>
            <a:r>
              <a:rPr dirty="0">
                <a:solidFill>
                  <a:srgbClr val="0000FF"/>
                </a:solidFill>
              </a:rPr>
              <a:t>[modify:  dissipate energy]</a:t>
            </a:r>
          </a:p>
          <a:p>
            <a:pPr marL="880110" lvl="1" indent="-435340" defTabSz="905255">
              <a:lnSpc>
                <a:spcPct val="80000"/>
              </a:lnSpc>
              <a:spcBef>
                <a:spcPts val="500"/>
              </a:spcBef>
              <a:buClr>
                <a:srgbClr val="999933"/>
              </a:buClr>
              <a:defRPr sz="2475"/>
            </a:pPr>
            <a:r>
              <a:rPr lang="en-US" dirty="0" smtClean="0"/>
              <a:t>2</a:t>
            </a:r>
            <a:r>
              <a:rPr dirty="0" smtClean="0"/>
              <a:t> </a:t>
            </a:r>
            <a:r>
              <a:rPr dirty="0"/>
              <a:t>Capacitors </a:t>
            </a:r>
            <a:r>
              <a:rPr dirty="0">
                <a:solidFill>
                  <a:srgbClr val="0000FF"/>
                </a:solidFill>
              </a:rPr>
              <a:t>[modify:  store and release charge]</a:t>
            </a:r>
          </a:p>
          <a:p>
            <a:pPr marL="880110" lvl="1" indent="-435340" defTabSz="905255">
              <a:lnSpc>
                <a:spcPct val="80000"/>
              </a:lnSpc>
              <a:spcBef>
                <a:spcPts val="500"/>
              </a:spcBef>
              <a:buClr>
                <a:srgbClr val="999933"/>
              </a:buClr>
              <a:defRPr sz="2475"/>
            </a:pPr>
            <a:r>
              <a:rPr dirty="0"/>
              <a:t>9 Light-emitting diodes (LEDs) </a:t>
            </a:r>
            <a:r>
              <a:rPr dirty="0">
                <a:solidFill>
                  <a:srgbClr val="0000FF"/>
                </a:solidFill>
              </a:rPr>
              <a:t>[transform:  to photons]</a:t>
            </a:r>
          </a:p>
          <a:p>
            <a:pPr marL="880110" lvl="1" indent="-435340" defTabSz="905255">
              <a:lnSpc>
                <a:spcPct val="80000"/>
              </a:lnSpc>
              <a:spcBef>
                <a:spcPts val="500"/>
              </a:spcBef>
              <a:buClr>
                <a:srgbClr val="999933"/>
              </a:buClr>
              <a:defRPr sz="2475"/>
            </a:pPr>
            <a:r>
              <a:rPr dirty="0"/>
              <a:t>and, literally, billions of transistors</a:t>
            </a:r>
          </a:p>
          <a:p>
            <a:pPr marL="0" lvl="1" indent="452627" defTabSz="905255">
              <a:lnSpc>
                <a:spcPct val="80000"/>
              </a:lnSpc>
              <a:spcBef>
                <a:spcPts val="500"/>
              </a:spcBef>
              <a:buSzTx/>
              <a:buFont typeface="Wingdings"/>
              <a:buNone/>
              <a:defRPr sz="2475"/>
            </a:pPr>
            <a:r>
              <a:rPr dirty="0"/>
              <a:t>	</a:t>
            </a:r>
            <a:r>
              <a:rPr dirty="0">
                <a:solidFill>
                  <a:srgbClr val="0000FF"/>
                </a:solidFill>
              </a:rPr>
              <a:t>[control:  switch </a:t>
            </a:r>
            <a:r>
              <a:rPr lang="en-US" dirty="0" smtClean="0">
                <a:solidFill>
                  <a:srgbClr val="0000FF"/>
                </a:solidFill>
              </a:rPr>
              <a:t>on and off the paths to pools of</a:t>
            </a:r>
          </a:p>
          <a:p>
            <a:pPr marL="0" lvl="1" indent="452627" defTabSz="905255">
              <a:lnSpc>
                <a:spcPct val="80000"/>
              </a:lnSpc>
              <a:spcBef>
                <a:spcPts val="500"/>
              </a:spcBef>
              <a:buSzTx/>
              <a:buFont typeface="Wingdings"/>
              <a:buNone/>
              <a:defRPr sz="2475"/>
            </a:pPr>
            <a:r>
              <a:rPr lang="en-US" dirty="0">
                <a:solidFill>
                  <a:srgbClr val="0000FF"/>
                </a:solidFill>
              </a:rPr>
              <a:t> </a:t>
            </a:r>
            <a:r>
              <a:rPr lang="en-US" dirty="0" smtClean="0">
                <a:solidFill>
                  <a:srgbClr val="0000FF"/>
                </a:solidFill>
              </a:rPr>
              <a:t>                       electrons of different voltage energy levels</a:t>
            </a:r>
            <a:r>
              <a:rPr dirty="0" smtClean="0">
                <a:solidFill>
                  <a:srgbClr val="0000FF"/>
                </a:solidFill>
              </a:rPr>
              <a:t>]</a:t>
            </a:r>
            <a:endParaRPr dirty="0">
              <a:solidFill>
                <a:srgbClr val="0000FF"/>
              </a:solidFill>
            </a:endParaRPr>
          </a:p>
        </p:txBody>
      </p:sp>
      <p:sp>
        <p:nvSpPr>
          <p:cNvPr id="186"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87" name="Slide Number Placeholder 3"/>
          <p:cNvSpPr>
            <a:spLocks noGrp="1"/>
          </p:cNvSpPr>
          <p:nvPr>
            <p:ph type="sldNum" sz="quarter" idx="2"/>
          </p:nvPr>
        </p:nvSpPr>
        <p:spPr>
          <a:xfrm>
            <a:off x="8485119" y="6505254"/>
            <a:ext cx="245404"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5">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8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8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8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85">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85">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85">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185">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185">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1" nodeType="clickEffect">
                                  <p:stCondLst>
                                    <p:cond delay="0"/>
                                  </p:stCondLst>
                                  <p:iterate>
                                    <p:tmAbs val="0"/>
                                  </p:iterate>
                                  <p:childTnLst>
                                    <p:set>
                                      <p:cBhvr>
                                        <p:cTn id="40" fill="hold"/>
                                        <p:tgtEl>
                                          <p:spTgt spid="185">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 nodeType="clickEffect">
                                  <p:stCondLst>
                                    <p:cond delay="0"/>
                                  </p:stCondLst>
                                  <p:iterate>
                                    <p:tmAbs val="0"/>
                                  </p:iterate>
                                  <p:childTnLst>
                                    <p:set>
                                      <p:cBhvr>
                                        <p:cTn id="44" fill="hold"/>
                                        <p:tgtEl>
                                          <p:spTgt spid="185">
                                            <p:txEl>
                                              <p:pRg st="9" end="9"/>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1" nodeType="clickEffect">
                                  <p:stCondLst>
                                    <p:cond delay="0"/>
                                  </p:stCondLst>
                                  <p:iterate>
                                    <p:tmAbs val="0"/>
                                  </p:iterate>
                                  <p:childTnLst>
                                    <p:set>
                                      <p:cBhvr>
                                        <p:cTn id="48" fill="hold"/>
                                        <p:tgtEl>
                                          <p:spTgt spid="18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 grpId="1" build="p" bldLvl="5"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Title 1"/>
          <p:cNvSpPr>
            <a:spLocks noGrp="1"/>
          </p:cNvSpPr>
          <p:nvPr>
            <p:ph type="title"/>
          </p:nvPr>
        </p:nvSpPr>
        <p:spPr>
          <a:xfrm>
            <a:off x="486829" y="96839"/>
            <a:ext cx="8240863" cy="745196"/>
          </a:xfrm>
          <a:prstGeom prst="rect">
            <a:avLst/>
          </a:prstGeom>
        </p:spPr>
        <p:txBody>
          <a:bodyPr/>
          <a:lstStyle/>
          <a:p>
            <a:r>
              <a:rPr dirty="0"/>
              <a:t>What does </a:t>
            </a:r>
            <a:r>
              <a:rPr lang="en-US" dirty="0" smtClean="0"/>
              <a:t>the lab kit</a:t>
            </a:r>
            <a:r>
              <a:rPr dirty="0" smtClean="0"/>
              <a:t> </a:t>
            </a:r>
            <a:r>
              <a:rPr dirty="0"/>
              <a:t>enable?</a:t>
            </a:r>
          </a:p>
        </p:txBody>
      </p:sp>
      <p:sp>
        <p:nvSpPr>
          <p:cNvPr id="231" name="Content Placeholder 2"/>
          <p:cNvSpPr>
            <a:spLocks noGrp="1"/>
          </p:cNvSpPr>
          <p:nvPr>
            <p:ph type="body" idx="1"/>
          </p:nvPr>
        </p:nvSpPr>
        <p:spPr>
          <a:xfrm>
            <a:off x="457200" y="1356360"/>
            <a:ext cx="8229600" cy="5080001"/>
          </a:xfrm>
          <a:prstGeom prst="rect">
            <a:avLst/>
          </a:prstGeom>
        </p:spPr>
        <p:txBody>
          <a:bodyPr/>
          <a:lstStyle/>
          <a:p>
            <a:pPr marL="434244" indent="-434244" defTabSz="886968">
              <a:lnSpc>
                <a:spcPct val="90000"/>
              </a:lnSpc>
              <a:defRPr sz="3104"/>
            </a:pPr>
            <a:r>
              <a:t>Hardware (HW)</a:t>
            </a:r>
          </a:p>
          <a:p>
            <a:pPr marL="434244" indent="-434244" defTabSz="886968">
              <a:lnSpc>
                <a:spcPct val="90000"/>
              </a:lnSpc>
              <a:buFont typeface="Lucida Grande"/>
              <a:buChar char=" "/>
              <a:defRPr sz="3104"/>
            </a:pPr>
            <a:r>
              <a:t>Exploration of Boolean logic circuits</a:t>
            </a:r>
          </a:p>
          <a:p>
            <a:pPr marL="862330" lvl="1" indent="-426545" defTabSz="886968">
              <a:lnSpc>
                <a:spcPct val="90000"/>
              </a:lnSpc>
              <a:spcBef>
                <a:spcPts val="600"/>
              </a:spcBef>
              <a:buClr>
                <a:srgbClr val="999933"/>
              </a:buClr>
              <a:defRPr sz="2716"/>
            </a:pPr>
            <a:r>
              <a:t>What is our computing platform built from?</a:t>
            </a:r>
          </a:p>
          <a:p>
            <a:pPr marL="862330" lvl="1" indent="-426545" defTabSz="886968">
              <a:lnSpc>
                <a:spcPct val="90000"/>
              </a:lnSpc>
              <a:spcBef>
                <a:spcPts val="600"/>
              </a:spcBef>
              <a:buClr>
                <a:srgbClr val="999933"/>
              </a:buClr>
              <a:defRPr sz="2716"/>
            </a:pPr>
            <a:r>
              <a:t>How does this technology behave?</a:t>
            </a:r>
          </a:p>
          <a:p>
            <a:pPr marL="862330" lvl="1" indent="-426545" defTabSz="886968">
              <a:lnSpc>
                <a:spcPct val="90000"/>
              </a:lnSpc>
              <a:spcBef>
                <a:spcPts val="600"/>
              </a:spcBef>
              <a:buClr>
                <a:srgbClr val="999933"/>
              </a:buClr>
              <a:defRPr sz="2716"/>
            </a:pPr>
            <a:r>
              <a:t>What can we ask and not ask of it?</a:t>
            </a:r>
          </a:p>
          <a:p>
            <a:pPr marL="434244" indent="-434244" defTabSz="886968">
              <a:lnSpc>
                <a:spcPct val="90000"/>
              </a:lnSpc>
              <a:defRPr sz="3104"/>
            </a:pPr>
            <a:r>
              <a:t>Software (SW)</a:t>
            </a:r>
          </a:p>
          <a:p>
            <a:pPr marL="434244" indent="-434244" defTabSz="886968">
              <a:lnSpc>
                <a:spcPct val="90000"/>
              </a:lnSpc>
              <a:buFont typeface="Lucida Grande"/>
              <a:buChar char=" "/>
              <a:defRPr sz="3104"/>
            </a:pPr>
            <a:r>
              <a:t>Programming the “bare metal” of a computer</a:t>
            </a:r>
          </a:p>
          <a:p>
            <a:pPr marL="862330" lvl="1" indent="-426545" defTabSz="886968">
              <a:lnSpc>
                <a:spcPct val="90000"/>
              </a:lnSpc>
              <a:spcBef>
                <a:spcPts val="600"/>
              </a:spcBef>
              <a:buClr>
                <a:srgbClr val="999933"/>
              </a:buClr>
              <a:defRPr sz="2716"/>
            </a:pPr>
            <a:r>
              <a:t>What does the meeting of software with hardware look like?</a:t>
            </a:r>
          </a:p>
          <a:p>
            <a:pPr marL="862330" lvl="1" indent="-426545" defTabSz="886968">
              <a:lnSpc>
                <a:spcPct val="90000"/>
              </a:lnSpc>
              <a:spcBef>
                <a:spcPts val="600"/>
              </a:spcBef>
              <a:buClr>
                <a:srgbClr val="999933"/>
              </a:buClr>
              <a:defRPr sz="2716"/>
            </a:pPr>
            <a:r>
              <a:t>What are the considerations?</a:t>
            </a:r>
          </a:p>
        </p:txBody>
      </p:sp>
      <p:sp>
        <p:nvSpPr>
          <p:cNvPr id="232" name="Date Placeholder 3"/>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233" name="Slide Number Placeholder 4"/>
          <p:cNvSpPr>
            <a:spLocks noGrp="1"/>
          </p:cNvSpPr>
          <p:nvPr>
            <p:ph type="sldNum" sz="quarter" idx="2"/>
          </p:nvPr>
        </p:nvSpPr>
        <p:spPr>
          <a:xfrm>
            <a:off x="8485119" y="6505254"/>
            <a:ext cx="245404"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BOM – bill of materials</a:t>
            </a:r>
            <a:endParaRPr lang="en-US" dirty="0"/>
          </a:p>
        </p:txBody>
      </p:sp>
      <p:sp>
        <p:nvSpPr>
          <p:cNvPr id="3" name="Text Placeholder 2"/>
          <p:cNvSpPr>
            <a:spLocks noGrp="1"/>
          </p:cNvSpPr>
          <p:nvPr>
            <p:ph type="body" idx="1"/>
          </p:nvPr>
        </p:nvSpPr>
        <p:spPr/>
        <p:txBody>
          <a:bodyPr/>
          <a:lstStyle/>
          <a:p>
            <a:r>
              <a:rPr lang="en-US" dirty="0"/>
              <a:t>Bill of materials (BOM) – a list of the raw materials, </a:t>
            </a:r>
            <a:r>
              <a:rPr lang="en-US" dirty="0" smtClean="0"/>
              <a:t>sub-assemblies, and/or </a:t>
            </a:r>
            <a:r>
              <a:rPr lang="en-US" dirty="0"/>
              <a:t>parts and the quantities of each needed to manufacture an end </a:t>
            </a:r>
            <a:r>
              <a:rPr lang="en-US" dirty="0" smtClean="0"/>
              <a:t>product</a:t>
            </a:r>
            <a:r>
              <a:rPr lang="en-US" dirty="0"/>
              <a:t/>
            </a:r>
            <a:br>
              <a:rPr lang="en-US" dirty="0"/>
            </a:br>
            <a:endParaRPr lang="en-US" dirty="0" smtClean="0"/>
          </a:p>
          <a:p>
            <a:r>
              <a:rPr lang="en-US" dirty="0" smtClean="0"/>
              <a:t>The following slides provide a visual BOM of the contents of your lab kit</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13</a:t>
            </a:fld>
            <a:endParaRPr lang="uk-UA"/>
          </a:p>
        </p:txBody>
      </p:sp>
    </p:spTree>
    <p:extLst>
      <p:ext uri="{BB962C8B-B14F-4D97-AF65-F5344CB8AC3E}">
        <p14:creationId xmlns:p14="http://schemas.microsoft.com/office/powerpoint/2010/main" val="68697050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Breadboard – platform for circuit building</a:t>
            </a:r>
            <a:endParaRPr lang="en-US" dirty="0"/>
          </a:p>
        </p:txBody>
      </p:sp>
      <p:sp>
        <p:nvSpPr>
          <p:cNvPr id="3" name="Text Placeholder 2"/>
          <p:cNvSpPr>
            <a:spLocks noGrp="1"/>
          </p:cNvSpPr>
          <p:nvPr>
            <p:ph type="body" idx="1"/>
          </p:nvPr>
        </p:nvSpPr>
        <p:spPr/>
        <p:txBody>
          <a:bodyPr>
            <a:normAutofit/>
          </a:bodyPr>
          <a:lstStyle/>
          <a:p>
            <a:pPr>
              <a:lnSpc>
                <a:spcPct val="90000"/>
              </a:lnSpc>
              <a:spcBef>
                <a:spcPts val="100"/>
              </a:spcBef>
            </a:pPr>
            <a:r>
              <a:rPr lang="en-US" sz="2800" dirty="0" smtClean="0"/>
              <a:t>Devices and wires plug into the breadboard</a:t>
            </a:r>
            <a:br>
              <a:rPr lang="en-US" sz="2800" dirty="0" smtClean="0"/>
            </a:br>
            <a:r>
              <a:rPr lang="en-US" sz="2800" dirty="0" smtClean="0"/>
              <a:t/>
            </a:r>
            <a:br>
              <a:rPr lang="en-US" sz="2800" dirty="0" smtClean="0"/>
            </a:br>
            <a:r>
              <a:rPr lang="en-US" sz="2800" dirty="0" smtClean="0"/>
              <a:t/>
            </a:r>
            <a:br>
              <a:rPr lang="en-US" sz="2800" dirty="0" smtClean="0"/>
            </a:br>
            <a:r>
              <a:rPr lang="en-US" sz="2800" dirty="0" smtClean="0"/>
              <a:t/>
            </a:r>
            <a:br>
              <a:rPr lang="en-US" sz="2800" dirty="0" smtClean="0"/>
            </a:br>
            <a:r>
              <a:rPr lang="en-US" sz="2800" dirty="0" smtClean="0"/>
              <a:t/>
            </a:r>
            <a:br>
              <a:rPr lang="en-US" sz="2800" dirty="0" smtClean="0"/>
            </a:br>
            <a:endParaRPr lang="en-US" sz="2800" dirty="0" smtClean="0"/>
          </a:p>
          <a:p>
            <a:r>
              <a:rPr lang="en-US" sz="2800" dirty="0" smtClean="0"/>
              <a:t>Connections between the tie points (see textbook page 446 for more information)</a:t>
            </a:r>
            <a:endParaRPr lang="en-US" sz="2800" dirty="0"/>
          </a:p>
        </p:txBody>
      </p:sp>
      <p:pic>
        <p:nvPicPr>
          <p:cNvPr id="5" name="Picture 4"/>
          <p:cNvPicPr/>
          <p:nvPr/>
        </p:nvPicPr>
        <p:blipFill rotWithShape="1">
          <a:blip r:embed="rId2"/>
          <a:srcRect t="4376" b="10700"/>
          <a:stretch/>
        </p:blipFill>
        <p:spPr>
          <a:xfrm>
            <a:off x="1768881" y="4462728"/>
            <a:ext cx="5606239" cy="2387600"/>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6370" t="34027" r="4427" b="22916"/>
          <a:stretch/>
        </p:blipFill>
        <p:spPr>
          <a:xfrm>
            <a:off x="1895362" y="1630303"/>
            <a:ext cx="5353277" cy="1937903"/>
          </a:xfrm>
          <a:prstGeom prst="rect">
            <a:avLst/>
          </a:prstGeom>
        </p:spPr>
      </p:pic>
      <p:sp>
        <p:nvSpPr>
          <p:cNvPr id="7" name="Slide Number Placeholder 6"/>
          <p:cNvSpPr>
            <a:spLocks noGrp="1"/>
          </p:cNvSpPr>
          <p:nvPr>
            <p:ph type="sldNum" sz="quarter" idx="2"/>
          </p:nvPr>
        </p:nvSpPr>
        <p:spPr/>
        <p:txBody>
          <a:bodyPr/>
          <a:lstStyle/>
          <a:p>
            <a:fld id="{86CB4B4D-7CA3-9044-876B-883B54F8677D}" type="slidenum">
              <a:rPr lang="uk-UA" smtClean="0"/>
              <a:t>14</a:t>
            </a:fld>
            <a:endParaRPr lang="uk-UA"/>
          </a:p>
        </p:txBody>
      </p:sp>
    </p:spTree>
    <p:extLst>
      <p:ext uri="{BB962C8B-B14F-4D97-AF65-F5344CB8AC3E}">
        <p14:creationId xmlns:p14="http://schemas.microsoft.com/office/powerpoint/2010/main" val="212193953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Title 1"/>
          <p:cNvSpPr>
            <a:spLocks noGrp="1"/>
          </p:cNvSpPr>
          <p:nvPr>
            <p:ph type="title"/>
          </p:nvPr>
        </p:nvSpPr>
        <p:spPr>
          <a:prstGeom prst="rect">
            <a:avLst/>
          </a:prstGeom>
        </p:spPr>
        <p:txBody>
          <a:bodyPr>
            <a:normAutofit fontScale="90000"/>
          </a:bodyPr>
          <a:lstStyle/>
          <a:p>
            <a:r>
              <a:rPr dirty="0"/>
              <a:t>USB console cable for </a:t>
            </a:r>
            <a:r>
              <a:rPr lang="en-US" dirty="0" smtClean="0"/>
              <a:t>breadboard </a:t>
            </a:r>
            <a:r>
              <a:rPr dirty="0" smtClean="0"/>
              <a:t>power</a:t>
            </a:r>
            <a:endParaRPr dirty="0"/>
          </a:p>
        </p:txBody>
      </p:sp>
      <p:sp>
        <p:nvSpPr>
          <p:cNvPr id="2" name="Text Placeholder 1"/>
          <p:cNvSpPr>
            <a:spLocks noGrp="1"/>
          </p:cNvSpPr>
          <p:nvPr>
            <p:ph type="body" idx="1"/>
          </p:nvPr>
        </p:nvSpPr>
        <p:spPr>
          <a:xfrm>
            <a:off x="486830" y="1069587"/>
            <a:ext cx="8247965" cy="4924816"/>
          </a:xfrm>
        </p:spPr>
        <p:txBody>
          <a:bodyPr>
            <a:normAutofit/>
          </a:bodyPr>
          <a:lstStyle/>
          <a:p>
            <a:r>
              <a:rPr lang="en-US" sz="2800" dirty="0"/>
              <a:t>B</a:t>
            </a:r>
            <a:r>
              <a:rPr lang="en-US" sz="2800" dirty="0" smtClean="0"/>
              <a:t>reaks out the 4 wires of a USB cable by function</a:t>
            </a:r>
          </a:p>
          <a:p>
            <a:pPr lvl="1"/>
            <a:r>
              <a:rPr lang="en-US" sz="2800" dirty="0" smtClean="0"/>
              <a:t>White &amp; green wires together deliver 1 data bit</a:t>
            </a:r>
          </a:p>
          <a:p>
            <a:pPr lvl="1"/>
            <a:r>
              <a:rPr lang="en-US" sz="2800" dirty="0" smtClean="0"/>
              <a:t>Red &amp; black are +5 volts and ground, respectively</a:t>
            </a:r>
          </a:p>
          <a:p>
            <a:r>
              <a:rPr lang="en-US" sz="2800" dirty="0" smtClean="0"/>
              <a:t>Used to deliver 5 volts and up to 0.5 amps to circuits on the breadboard</a:t>
            </a:r>
            <a:endParaRPr lang="en-US" sz="2800" dirty="0"/>
          </a:p>
        </p:txBody>
      </p:sp>
      <p:sp>
        <p:nvSpPr>
          <p:cNvPr id="194"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sp>
        <p:nvSpPr>
          <p:cNvPr id="193"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5297" y="3310466"/>
            <a:ext cx="3547533" cy="3547533"/>
          </a:xfrm>
          <a:prstGeom prst="rect">
            <a:avLst/>
          </a:prstGeom>
        </p:spPr>
      </p:pic>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a:spLocks noGrp="1"/>
          </p:cNvSpPr>
          <p:nvPr>
            <p:ph type="title"/>
          </p:nvPr>
        </p:nvSpPr>
        <p:spPr>
          <a:prstGeom prst="rect">
            <a:avLst/>
          </a:prstGeom>
        </p:spPr>
        <p:txBody>
          <a:bodyPr>
            <a:normAutofit fontScale="90000"/>
          </a:bodyPr>
          <a:lstStyle/>
          <a:p>
            <a:r>
              <a:rPr dirty="0"/>
              <a:t>Resistors </a:t>
            </a:r>
            <a:r>
              <a:rPr dirty="0" smtClean="0"/>
              <a:t>10</a:t>
            </a:r>
            <a:r>
              <a:rPr lang="en-US" dirty="0" smtClean="0"/>
              <a:t> </a:t>
            </a:r>
            <a:r>
              <a:rPr dirty="0" smtClean="0"/>
              <a:t>Ω</a:t>
            </a:r>
            <a:r>
              <a:rPr lang="en-US" dirty="0" smtClean="0"/>
              <a:t> (ohms)</a:t>
            </a:r>
            <a:r>
              <a:rPr dirty="0" smtClean="0"/>
              <a:t>, 470</a:t>
            </a:r>
            <a:r>
              <a:rPr lang="en-US" dirty="0" smtClean="0"/>
              <a:t> </a:t>
            </a:r>
            <a:r>
              <a:rPr dirty="0" smtClean="0"/>
              <a:t>Ω</a:t>
            </a:r>
            <a:r>
              <a:rPr dirty="0"/>
              <a:t>, and </a:t>
            </a:r>
            <a:r>
              <a:rPr dirty="0" smtClean="0"/>
              <a:t>10</a:t>
            </a:r>
            <a:r>
              <a:rPr lang="en-US" dirty="0" smtClean="0"/>
              <a:t> </a:t>
            </a:r>
            <a:r>
              <a:rPr dirty="0" smtClean="0"/>
              <a:t>KΩ</a:t>
            </a:r>
            <a:endParaRPr dirty="0"/>
          </a:p>
        </p:txBody>
      </p:sp>
      <p:sp>
        <p:nvSpPr>
          <p:cNvPr id="2" name="Text Placeholder 1"/>
          <p:cNvSpPr>
            <a:spLocks noGrp="1"/>
          </p:cNvSpPr>
          <p:nvPr>
            <p:ph type="body" idx="1"/>
          </p:nvPr>
        </p:nvSpPr>
        <p:spPr>
          <a:xfrm>
            <a:off x="486830" y="1066255"/>
            <a:ext cx="8402337" cy="4924816"/>
          </a:xfrm>
        </p:spPr>
        <p:txBody>
          <a:bodyPr/>
          <a:lstStyle/>
          <a:p>
            <a:pPr>
              <a:spcBef>
                <a:spcPts val="0"/>
              </a:spcBef>
            </a:pPr>
            <a:r>
              <a:rPr lang="en-US" sz="2400" dirty="0" smtClean="0"/>
              <a:t>Three color bands encode resistance, fourth encodes value tolerance; size encodes heat dissipation ability</a:t>
            </a:r>
          </a:p>
          <a:p>
            <a:pPr lvl="1">
              <a:spcBef>
                <a:spcPts val="0"/>
              </a:spcBef>
            </a:pPr>
            <a:r>
              <a:rPr lang="en-US" sz="2000" dirty="0" smtClean="0"/>
              <a:t>(Quantity 1) Brown, Black, Black, Gold means 10x10</a:t>
            </a:r>
            <a:r>
              <a:rPr lang="en-US" sz="2000" baseline="30000" dirty="0" smtClean="0"/>
              <a:t>0</a:t>
            </a:r>
            <a:r>
              <a:rPr lang="en-US" sz="2000" dirty="0" smtClean="0"/>
              <a:t> ±5% = </a:t>
            </a:r>
            <a:r>
              <a:rPr lang="en-US" sz="2000" b="1" dirty="0" smtClean="0"/>
              <a:t>10 ± 0.5 </a:t>
            </a:r>
            <a:r>
              <a:rPr lang="el-GR" sz="2000" b="1" dirty="0" smtClean="0"/>
              <a:t>Ω</a:t>
            </a:r>
            <a:r>
              <a:rPr lang="en-US" sz="2000" b="1" dirty="0" smtClean="0"/>
              <a:t> </a:t>
            </a:r>
            <a:r>
              <a:rPr lang="en-US" sz="2000" dirty="0" smtClean="0"/>
              <a:t>and size permits heat dissipation of up to 2 Watts</a:t>
            </a:r>
          </a:p>
          <a:p>
            <a:pPr lvl="1">
              <a:spcBef>
                <a:spcPts val="0"/>
              </a:spcBef>
            </a:pPr>
            <a:r>
              <a:rPr lang="en-US" sz="2000" dirty="0" smtClean="0"/>
              <a:t>(Quantity 10) Yellow, Purple, Brown, Gold = 47x10</a:t>
            </a:r>
            <a:r>
              <a:rPr lang="en-US" sz="2000" baseline="30000" dirty="0" smtClean="0"/>
              <a:t>1 </a:t>
            </a:r>
            <a:r>
              <a:rPr lang="en-US" sz="2000" dirty="0"/>
              <a:t>±5</a:t>
            </a:r>
            <a:r>
              <a:rPr lang="en-US" sz="2000" dirty="0" smtClean="0"/>
              <a:t>% = </a:t>
            </a:r>
            <a:r>
              <a:rPr lang="en-US" sz="2000" b="1" dirty="0" smtClean="0"/>
              <a:t>470 </a:t>
            </a:r>
            <a:r>
              <a:rPr lang="en-US" sz="2000" b="1" dirty="0"/>
              <a:t>± </a:t>
            </a:r>
            <a:r>
              <a:rPr lang="en-US" sz="2000" b="1" dirty="0" smtClean="0"/>
              <a:t>23.5 </a:t>
            </a:r>
            <a:r>
              <a:rPr lang="el-GR" sz="2000" b="1" dirty="0" smtClean="0"/>
              <a:t>Ω</a:t>
            </a:r>
            <a:r>
              <a:rPr lang="en-US" sz="2000" b="1" dirty="0" smtClean="0"/>
              <a:t> </a:t>
            </a:r>
            <a:r>
              <a:rPr lang="en-US" sz="2000" dirty="0" smtClean="0"/>
              <a:t>and smaller size permits heat dissipation of up to ¼ Watt</a:t>
            </a:r>
          </a:p>
          <a:p>
            <a:pPr lvl="1">
              <a:spcBef>
                <a:spcPts val="0"/>
              </a:spcBef>
            </a:pPr>
            <a:r>
              <a:rPr lang="en-US" sz="2000" dirty="0" smtClean="0"/>
              <a:t>(Quant. 10) Brown, Black, Orange, Gold = 10x10</a:t>
            </a:r>
            <a:r>
              <a:rPr lang="en-US" sz="2000" baseline="30000" dirty="0" smtClean="0"/>
              <a:t>3</a:t>
            </a:r>
            <a:r>
              <a:rPr lang="en-US" sz="2000" dirty="0" smtClean="0"/>
              <a:t> </a:t>
            </a:r>
            <a:r>
              <a:rPr lang="en-US" sz="2000" dirty="0"/>
              <a:t>±5% </a:t>
            </a:r>
            <a:r>
              <a:rPr lang="en-US" sz="2000" dirty="0" smtClean="0"/>
              <a:t>= </a:t>
            </a:r>
            <a:r>
              <a:rPr lang="en-US" sz="2000" b="1" dirty="0" smtClean="0"/>
              <a:t>10,000 </a:t>
            </a:r>
            <a:r>
              <a:rPr lang="en-US" sz="2000" b="1" dirty="0"/>
              <a:t>± </a:t>
            </a:r>
            <a:r>
              <a:rPr lang="en-US" sz="2000" b="1" dirty="0" smtClean="0"/>
              <a:t>500 </a:t>
            </a:r>
            <a:r>
              <a:rPr lang="el-GR" sz="2000" b="1" dirty="0"/>
              <a:t>Ω</a:t>
            </a:r>
            <a:r>
              <a:rPr lang="en-US" sz="2400" b="1" dirty="0"/>
              <a:t> </a:t>
            </a:r>
            <a:endParaRPr lang="en-US" sz="2400" b="1" dirty="0" smtClean="0"/>
          </a:p>
          <a:p>
            <a:pPr>
              <a:spcBef>
                <a:spcPts val="0"/>
              </a:spcBef>
            </a:pPr>
            <a:r>
              <a:rPr lang="en-US" sz="2400" dirty="0" smtClean="0"/>
              <a:t>Used to change voltage</a:t>
            </a:r>
          </a:p>
          <a:p>
            <a:pPr lvl="1"/>
            <a:endParaRPr lang="en-US" sz="2400" dirty="0"/>
          </a:p>
          <a:p>
            <a:pPr lvl="1"/>
            <a:endParaRPr lang="en-US" sz="2400" dirty="0"/>
          </a:p>
        </p:txBody>
      </p:sp>
      <p:sp>
        <p:nvSpPr>
          <p:cNvPr id="206"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sp>
        <p:nvSpPr>
          <p:cNvPr id="205"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4574" t="26512" r="21628" b="54728"/>
          <a:stretch/>
        </p:blipFill>
        <p:spPr>
          <a:xfrm>
            <a:off x="884053" y="3933254"/>
            <a:ext cx="7375894" cy="2572000"/>
          </a:xfrm>
          <a:prstGeom prst="rect">
            <a:avLst/>
          </a:prstGeom>
        </p:spPr>
      </p:pic>
    </p:spTree>
    <p:extLst>
      <p:ext uri="{BB962C8B-B14F-4D97-AF65-F5344CB8AC3E}">
        <p14:creationId xmlns:p14="http://schemas.microsoft.com/office/powerpoint/2010/main" val="1733662915"/>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Title 1"/>
          <p:cNvSpPr>
            <a:spLocks noGrp="1"/>
          </p:cNvSpPr>
          <p:nvPr>
            <p:ph type="title"/>
          </p:nvPr>
        </p:nvSpPr>
        <p:spPr>
          <a:prstGeom prst="rect">
            <a:avLst/>
          </a:prstGeom>
        </p:spPr>
        <p:txBody>
          <a:bodyPr>
            <a:normAutofit/>
          </a:bodyPr>
          <a:lstStyle/>
          <a:p>
            <a:r>
              <a:rPr sz="3200" dirty="0" smtClean="0"/>
              <a:t>Capacitor</a:t>
            </a:r>
            <a:r>
              <a:rPr lang="en-US" sz="3200" dirty="0" smtClean="0"/>
              <a:t>s:</a:t>
            </a:r>
            <a:r>
              <a:rPr sz="3200" dirty="0" smtClean="0"/>
              <a:t> </a:t>
            </a:r>
            <a:r>
              <a:rPr lang="en-US" sz="3200" dirty="0" smtClean="0"/>
              <a:t> </a:t>
            </a:r>
            <a:r>
              <a:rPr sz="3200" dirty="0" smtClean="0"/>
              <a:t>100μF</a:t>
            </a:r>
            <a:r>
              <a:rPr lang="en-US" sz="3200" dirty="0" smtClean="0"/>
              <a:t> (micro-Farads) and</a:t>
            </a:r>
            <a:r>
              <a:rPr sz="3200" dirty="0" smtClean="0"/>
              <a:t> </a:t>
            </a:r>
            <a:r>
              <a:rPr sz="3200" dirty="0"/>
              <a:t>1000μF</a:t>
            </a:r>
          </a:p>
        </p:txBody>
      </p:sp>
      <p:sp>
        <p:nvSpPr>
          <p:cNvPr id="4" name="Text Placeholder 3"/>
          <p:cNvSpPr>
            <a:spLocks noGrp="1"/>
          </p:cNvSpPr>
          <p:nvPr>
            <p:ph type="body" idx="1"/>
          </p:nvPr>
        </p:nvSpPr>
        <p:spPr>
          <a:xfrm>
            <a:off x="448018" y="1171185"/>
            <a:ext cx="8247965" cy="4924816"/>
          </a:xfrm>
        </p:spPr>
        <p:txBody>
          <a:bodyPr/>
          <a:lstStyle/>
          <a:p>
            <a:r>
              <a:rPr lang="en-US" dirty="0" smtClean="0"/>
              <a:t>Stores energy in the form of an electric field</a:t>
            </a:r>
          </a:p>
          <a:p>
            <a:r>
              <a:rPr lang="en-US" dirty="0" smtClean="0"/>
              <a:t>Voltage between the two leads (wires sticking out) increases with increased stored energy</a:t>
            </a:r>
            <a:endParaRPr lang="en-US" dirty="0"/>
          </a:p>
        </p:txBody>
      </p:sp>
      <p:sp>
        <p:nvSpPr>
          <p:cNvPr id="213"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sp>
        <p:nvSpPr>
          <p:cNvPr id="212"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18273" r="28477" b="13826"/>
          <a:stretch/>
        </p:blipFill>
        <p:spPr>
          <a:xfrm>
            <a:off x="3014355" y="2897652"/>
            <a:ext cx="3115291" cy="3943406"/>
          </a:xfrm>
          <a:prstGeom prst="rect">
            <a:avLst/>
          </a:prstGeom>
        </p:spPr>
      </p:pic>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Title 1"/>
          <p:cNvSpPr>
            <a:spLocks noGrp="1"/>
          </p:cNvSpPr>
          <p:nvPr>
            <p:ph type="title"/>
          </p:nvPr>
        </p:nvSpPr>
        <p:spPr>
          <a:prstGeom prst="rect">
            <a:avLst/>
          </a:prstGeom>
        </p:spPr>
        <p:txBody>
          <a:bodyPr/>
          <a:lstStyle/>
          <a:p>
            <a:r>
              <a:rPr dirty="0"/>
              <a:t>Light-emitting diodes (LEDs</a:t>
            </a:r>
            <a:r>
              <a:rPr dirty="0" smtClean="0"/>
              <a:t>)</a:t>
            </a:r>
            <a:r>
              <a:rPr lang="en-US" dirty="0" smtClean="0"/>
              <a:t> </a:t>
            </a:r>
            <a:endParaRPr dirty="0"/>
          </a:p>
        </p:txBody>
      </p:sp>
      <p:sp>
        <p:nvSpPr>
          <p:cNvPr id="2" name="Text Placeholder 1"/>
          <p:cNvSpPr>
            <a:spLocks noGrp="1"/>
          </p:cNvSpPr>
          <p:nvPr>
            <p:ph type="body" idx="1"/>
          </p:nvPr>
        </p:nvSpPr>
        <p:spPr/>
        <p:txBody>
          <a:bodyPr/>
          <a:lstStyle/>
          <a:p>
            <a:r>
              <a:rPr lang="en-US" dirty="0" smtClean="0"/>
              <a:t>Red, clear is 3-in-1 tri-color (RGB), and green</a:t>
            </a:r>
          </a:p>
          <a:p>
            <a:r>
              <a:rPr lang="en-US" dirty="0" smtClean="0"/>
              <a:t>Used to output computational results and for </a:t>
            </a:r>
            <a:r>
              <a:rPr lang="en-US" b="1" dirty="0" err="1" smtClean="0"/>
              <a:t>printf</a:t>
            </a:r>
            <a:r>
              <a:rPr lang="en-US" b="1" dirty="0" smtClean="0"/>
              <a:t>( )</a:t>
            </a:r>
            <a:r>
              <a:rPr lang="en-US" dirty="0" smtClean="0"/>
              <a:t>-style debugging of hardware circuit</a:t>
            </a:r>
            <a:endParaRPr lang="en-US" dirty="0"/>
          </a:p>
        </p:txBody>
      </p:sp>
      <p:sp>
        <p:nvSpPr>
          <p:cNvPr id="218"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sp>
        <p:nvSpPr>
          <p:cNvPr id="217"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21550" b="28837"/>
          <a:stretch/>
        </p:blipFill>
        <p:spPr>
          <a:xfrm>
            <a:off x="1143000" y="3019651"/>
            <a:ext cx="6858000" cy="3402418"/>
          </a:xfrm>
          <a:prstGeom prst="rect">
            <a:avLst/>
          </a:prstGeom>
        </p:spPr>
      </p:pic>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Title 1"/>
          <p:cNvSpPr>
            <a:spLocks noGrp="1"/>
          </p:cNvSpPr>
          <p:nvPr>
            <p:ph type="title"/>
          </p:nvPr>
        </p:nvSpPr>
        <p:spPr>
          <a:prstGeom prst="rect">
            <a:avLst/>
          </a:prstGeom>
        </p:spPr>
        <p:txBody>
          <a:bodyPr>
            <a:normAutofit/>
          </a:bodyPr>
          <a:lstStyle>
            <a:lvl1pPr defTabSz="896111">
              <a:defRPr sz="3920"/>
            </a:lvl1pPr>
          </a:lstStyle>
          <a:p>
            <a:r>
              <a:rPr lang="en-US" sz="3200" dirty="0" smtClean="0"/>
              <a:t>Switch of type haptic pushbutton, SPST-NO</a:t>
            </a:r>
            <a:endParaRPr sz="3200" dirty="0"/>
          </a:p>
        </p:txBody>
      </p:sp>
      <p:sp>
        <p:nvSpPr>
          <p:cNvPr id="2" name="Text Placeholder 1"/>
          <p:cNvSpPr>
            <a:spLocks noGrp="1"/>
          </p:cNvSpPr>
          <p:nvPr>
            <p:ph type="body" idx="1"/>
          </p:nvPr>
        </p:nvSpPr>
        <p:spPr>
          <a:xfrm>
            <a:off x="486830" y="1069587"/>
            <a:ext cx="8247965" cy="4924816"/>
          </a:xfrm>
        </p:spPr>
        <p:txBody>
          <a:bodyPr>
            <a:normAutofit/>
          </a:bodyPr>
          <a:lstStyle/>
          <a:p>
            <a:r>
              <a:rPr lang="en-US" sz="2400" dirty="0" smtClean="0"/>
              <a:t>Haptic pushbutton = switch gives operational feedback via the sense of touch when the button is pushed</a:t>
            </a:r>
          </a:p>
          <a:p>
            <a:r>
              <a:rPr lang="en-US" sz="2400" dirty="0" smtClean="0"/>
              <a:t>SPST-NO = single pole /single throw topological electrical contact configuration that is “normally” open</a:t>
            </a:r>
          </a:p>
          <a:p>
            <a:pPr lvl="1"/>
            <a:r>
              <a:rPr lang="en-US" sz="2400" dirty="0" smtClean="0"/>
              <a:t>normal = button not being pushed</a:t>
            </a:r>
          </a:p>
          <a:p>
            <a:pPr lvl="1"/>
            <a:r>
              <a:rPr lang="en-US" sz="2400" dirty="0" smtClean="0"/>
              <a:t>open = no electrical connection between switch terminals</a:t>
            </a:r>
            <a:br>
              <a:rPr lang="en-US" sz="2400" dirty="0" smtClean="0"/>
            </a:br>
            <a:endParaRPr lang="en-US" sz="2400" dirty="0" smtClean="0"/>
          </a:p>
          <a:p>
            <a:r>
              <a:rPr lang="en-US" sz="2400" dirty="0" smtClean="0"/>
              <a:t>Used in conjunction with a</a:t>
            </a:r>
            <a:br>
              <a:rPr lang="en-US" sz="2400" dirty="0" smtClean="0"/>
            </a:br>
            <a:r>
              <a:rPr lang="en-US" sz="2400" dirty="0" smtClean="0"/>
              <a:t>resistor to input one bit of</a:t>
            </a:r>
            <a:br>
              <a:rPr lang="en-US" sz="2400" dirty="0" smtClean="0"/>
            </a:br>
            <a:r>
              <a:rPr lang="en-US" sz="2400" dirty="0" smtClean="0"/>
              <a:t>data</a:t>
            </a:r>
            <a:r>
              <a:rPr lang="en-US" sz="2400" dirty="0"/>
              <a:t> </a:t>
            </a:r>
            <a:r>
              <a:rPr lang="en-US" sz="2400" dirty="0" smtClean="0"/>
              <a:t>to a logic circuit</a:t>
            </a:r>
            <a:endParaRPr lang="en-US" sz="2400" dirty="0"/>
          </a:p>
        </p:txBody>
      </p:sp>
      <p:sp>
        <p:nvSpPr>
          <p:cNvPr id="201" name="Slide Number Placeholder 3"/>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sp>
        <p:nvSpPr>
          <p:cNvPr id="200"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2778" t="32346" r="29259" b="20494"/>
          <a:stretch/>
        </p:blipFill>
        <p:spPr>
          <a:xfrm>
            <a:off x="4910661" y="3623723"/>
            <a:ext cx="3471333" cy="3234267"/>
          </a:xfrm>
          <a:prstGeom prst="rect">
            <a:avLst/>
          </a:prstGeom>
        </p:spPr>
      </p:pic>
    </p:spTree>
    <p:extLst>
      <p:ext uri="{BB962C8B-B14F-4D97-AF65-F5344CB8AC3E}">
        <p14:creationId xmlns:p14="http://schemas.microsoft.com/office/powerpoint/2010/main" val="1574559330"/>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extBox 1"/>
          <p:cNvSpPr/>
          <p:nvPr/>
        </p:nvSpPr>
        <p:spPr>
          <a:xfrm>
            <a:off x="533400" y="1765280"/>
            <a:ext cx="8229600" cy="363746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914400">
              <a:defRPr sz="2400">
                <a:latin typeface="Arial"/>
                <a:ea typeface="Arial"/>
                <a:cs typeface="Arial"/>
                <a:sym typeface="Arial"/>
              </a:defRPr>
            </a:pPr>
            <a:r>
              <a:t>    To report an emergency, </a:t>
            </a:r>
            <a:r>
              <a:rPr>
                <a:solidFill>
                  <a:srgbClr val="FF0000"/>
                </a:solidFill>
              </a:rPr>
              <a:t>call 911</a:t>
            </a:r>
            <a:r>
              <a:t>.  To obtain updates regarding an ongoing emergency, sign up for Purdue Alert text messages, view </a:t>
            </a:r>
            <a:r>
              <a:rPr u="sng">
                <a:solidFill>
                  <a:srgbClr val="999933"/>
                </a:solidFill>
                <a:uFill>
                  <a:solidFill>
                    <a:srgbClr val="999933"/>
                  </a:solidFill>
                </a:uFill>
                <a:hlinkClick r:id="rId3"/>
              </a:rPr>
              <a:t>www.purdue.edu/ea.</a:t>
            </a:r>
          </a:p>
          <a:p>
            <a:pPr defTabSz="914400">
              <a:defRPr sz="2400">
                <a:latin typeface="Arial"/>
                <a:ea typeface="Arial"/>
                <a:cs typeface="Arial"/>
                <a:sym typeface="Arial"/>
              </a:defRPr>
            </a:pPr>
            <a:endParaRPr u="sng">
              <a:solidFill>
                <a:srgbClr val="999933"/>
              </a:solidFill>
              <a:uFill>
                <a:solidFill>
                  <a:srgbClr val="999933"/>
                </a:solidFill>
              </a:uFill>
              <a:hlinkClick r:id="rId3"/>
            </a:endParaRPr>
          </a:p>
          <a:p>
            <a:pPr defTabSz="914400">
              <a:defRPr sz="2400">
                <a:latin typeface="Arial"/>
                <a:ea typeface="Arial"/>
                <a:cs typeface="Arial"/>
                <a:sym typeface="Arial"/>
              </a:defRPr>
            </a:pPr>
            <a:endParaRPr u="sng">
              <a:solidFill>
                <a:srgbClr val="999933"/>
              </a:solidFill>
              <a:uFill>
                <a:solidFill>
                  <a:srgbClr val="999933"/>
                </a:solidFill>
              </a:uFill>
              <a:hlinkClick r:id="rId3"/>
            </a:endParaRPr>
          </a:p>
          <a:p>
            <a:pPr defTabSz="914400">
              <a:defRPr sz="2400">
                <a:latin typeface="Arial"/>
                <a:ea typeface="Arial"/>
                <a:cs typeface="Arial"/>
                <a:sym typeface="Arial"/>
              </a:defRPr>
            </a:pPr>
            <a:r>
              <a:t>    There are nearly 300 </a:t>
            </a:r>
            <a:r>
              <a:rPr>
                <a:solidFill>
                  <a:srgbClr val="FF0000"/>
                </a:solidFill>
              </a:rPr>
              <a:t>Emergency Telephones</a:t>
            </a:r>
            <a:r>
              <a:t> outdoors across campus and in parking garages that connect directly to the PUPD.  If you feel threatened or need help, push the button and you will be connected immediately.</a:t>
            </a:r>
          </a:p>
          <a:p>
            <a:pPr defTabSz="914400">
              <a:defRPr sz="2400">
                <a:latin typeface="Arial"/>
                <a:ea typeface="Arial"/>
                <a:cs typeface="Arial"/>
                <a:sym typeface="Arial"/>
              </a:defRPr>
            </a:pPr>
            <a:r>
              <a:t>   </a:t>
            </a:r>
          </a:p>
        </p:txBody>
      </p:sp>
      <p:sp>
        <p:nvSpPr>
          <p:cNvPr id="133" name="TextBox 2"/>
          <p:cNvSpPr/>
          <p:nvPr/>
        </p:nvSpPr>
        <p:spPr>
          <a:xfrm>
            <a:off x="700872" y="533400"/>
            <a:ext cx="7742257" cy="54804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defTabSz="914400">
              <a:defRPr sz="3200">
                <a:solidFill>
                  <a:srgbClr val="0000FF"/>
                </a:solidFill>
                <a:latin typeface="Arial"/>
                <a:ea typeface="Arial"/>
                <a:cs typeface="Arial"/>
                <a:sym typeface="Arial"/>
              </a:defRPr>
            </a:lvl1pPr>
          </a:lstStyle>
          <a:p>
            <a:r>
              <a:t>EMERGENCY PREPAREDNESS (part 1)</a:t>
            </a:r>
          </a:p>
        </p:txBody>
      </p:sp>
      <p:sp>
        <p:nvSpPr>
          <p:cNvPr id="134" name="Date Placeholder 3"/>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35" name="Slide Number Placeholder 4"/>
          <p:cNvSpPr>
            <a:spLocks noGrp="1"/>
          </p:cNvSpPr>
          <p:nvPr>
            <p:ph type="sldNum" sz="quarter" idx="2"/>
          </p:nvPr>
        </p:nvSpPr>
        <p:spPr>
          <a:xfrm>
            <a:off x="8555750" y="6505254"/>
            <a:ext cx="174773"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3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iterate>
                                    <p:tmAbs val="0"/>
                                  </p:iterate>
                                  <p:childTnLst>
                                    <p:set>
                                      <p:cBhvr>
                                        <p:cTn id="10" fill="hold"/>
                                        <p:tgtEl>
                                          <p:spTgt spid="13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 grpId="1" build="p" bldLvl="5" animBg="1" advAuto="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itle 1"/>
          <p:cNvSpPr>
            <a:spLocks noGrp="1"/>
          </p:cNvSpPr>
          <p:nvPr>
            <p:ph type="title"/>
          </p:nvPr>
        </p:nvSpPr>
        <p:spPr>
          <a:prstGeom prst="rect">
            <a:avLst/>
          </a:prstGeom>
        </p:spPr>
        <p:txBody>
          <a:bodyPr/>
          <a:lstStyle/>
          <a:p>
            <a:r>
              <a:rPr lang="en-US" dirty="0"/>
              <a:t>I</a:t>
            </a:r>
            <a:r>
              <a:rPr dirty="0" smtClean="0"/>
              <a:t>ntegrated </a:t>
            </a:r>
            <a:r>
              <a:rPr dirty="0"/>
              <a:t>circuits (ICs)</a:t>
            </a:r>
          </a:p>
        </p:txBody>
      </p:sp>
      <p:sp>
        <p:nvSpPr>
          <p:cNvPr id="3" name="Text Placeholder 2"/>
          <p:cNvSpPr>
            <a:spLocks noGrp="1"/>
          </p:cNvSpPr>
          <p:nvPr>
            <p:ph type="body" idx="1"/>
          </p:nvPr>
        </p:nvSpPr>
        <p:spPr/>
        <p:txBody>
          <a:bodyPr/>
          <a:lstStyle/>
          <a:p>
            <a:r>
              <a:rPr lang="en-US" dirty="0" smtClean="0"/>
              <a:t>Contain logic gates and basic building block circuits for digital computers</a:t>
            </a:r>
          </a:p>
          <a:p>
            <a:r>
              <a:rPr lang="en-US" dirty="0" smtClean="0"/>
              <a:t>2 more SN74HTC00N chips are on backorder; they will be distributed in a lab to follow </a:t>
            </a:r>
            <a:endParaRPr lang="en-US" dirty="0"/>
          </a:p>
        </p:txBody>
      </p:sp>
      <p:sp>
        <p:nvSpPr>
          <p:cNvPr id="223"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sp>
        <p:nvSpPr>
          <p:cNvPr id="222"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33094" b="17971"/>
          <a:stretch/>
        </p:blipFill>
        <p:spPr>
          <a:xfrm>
            <a:off x="508000" y="3492703"/>
            <a:ext cx="8128000" cy="2983043"/>
          </a:xfrm>
          <a:prstGeom prst="rect">
            <a:avLst/>
          </a:prstGeom>
        </p:spPr>
      </p:pic>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itle 1"/>
          <p:cNvSpPr>
            <a:spLocks noGrp="1"/>
          </p:cNvSpPr>
          <p:nvPr>
            <p:ph type="title"/>
          </p:nvPr>
        </p:nvSpPr>
        <p:spPr>
          <a:prstGeom prst="rect">
            <a:avLst/>
          </a:prstGeom>
        </p:spPr>
        <p:txBody>
          <a:bodyPr/>
          <a:lstStyle/>
          <a:p>
            <a:r>
              <a:rPr lang="en-US" dirty="0"/>
              <a:t>Needle nose pliers</a:t>
            </a:r>
            <a:endParaRPr dirty="0"/>
          </a:p>
        </p:txBody>
      </p:sp>
      <p:sp>
        <p:nvSpPr>
          <p:cNvPr id="223"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sp>
        <p:nvSpPr>
          <p:cNvPr id="222"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4" name="Text Placeholder 3"/>
          <p:cNvSpPr>
            <a:spLocks noGrp="1"/>
          </p:cNvSpPr>
          <p:nvPr>
            <p:ph type="body" idx="1"/>
          </p:nvPr>
        </p:nvSpPr>
        <p:spPr/>
        <p:txBody>
          <a:bodyPr/>
          <a:lstStyle/>
          <a:p>
            <a:r>
              <a:rPr lang="en-US" dirty="0"/>
              <a:t>Used </a:t>
            </a:r>
            <a:r>
              <a:rPr lang="en-US" dirty="0" smtClean="0"/>
              <a:t>as a supplement to / in </a:t>
            </a:r>
            <a:r>
              <a:rPr lang="en-US" dirty="0"/>
              <a:t>addition to fingers to insert/remove items </a:t>
            </a:r>
            <a:r>
              <a:rPr lang="en-US" dirty="0" smtClean="0"/>
              <a:t>from the </a:t>
            </a:r>
            <a:r>
              <a:rPr lang="en-US" dirty="0"/>
              <a:t>breadboard</a:t>
            </a:r>
          </a:p>
          <a:p>
            <a:r>
              <a:rPr lang="en-US" dirty="0"/>
              <a:t>Used to straighten bent IC </a:t>
            </a:r>
            <a:r>
              <a:rPr lang="en-US" dirty="0" smtClean="0"/>
              <a:t>pins</a:t>
            </a:r>
            <a:endParaRPr lang="en-US"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b="10139"/>
          <a:stretch/>
        </p:blipFill>
        <p:spPr>
          <a:xfrm>
            <a:off x="2056799" y="3450786"/>
            <a:ext cx="5030403" cy="3390282"/>
          </a:xfrm>
          <a:prstGeom prst="rect">
            <a:avLst/>
          </a:prstGeom>
        </p:spPr>
      </p:pic>
    </p:spTree>
    <p:extLst>
      <p:ext uri="{BB962C8B-B14F-4D97-AF65-F5344CB8AC3E}">
        <p14:creationId xmlns:p14="http://schemas.microsoft.com/office/powerpoint/2010/main" val="1234803714"/>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itle 1"/>
          <p:cNvSpPr>
            <a:spLocks noGrp="1"/>
          </p:cNvSpPr>
          <p:nvPr>
            <p:ph type="title"/>
          </p:nvPr>
        </p:nvSpPr>
        <p:spPr>
          <a:prstGeom prst="rect">
            <a:avLst/>
          </a:prstGeom>
        </p:spPr>
        <p:txBody>
          <a:bodyPr>
            <a:normAutofit/>
          </a:bodyPr>
          <a:lstStyle/>
          <a:p>
            <a:r>
              <a:rPr lang="en-US" sz="3200" dirty="0"/>
              <a:t>Hookup wire (available in lab </a:t>
            </a:r>
            <a:r>
              <a:rPr lang="en-US" sz="3200" dirty="0" smtClean="0"/>
              <a:t>when </a:t>
            </a:r>
            <a:r>
              <a:rPr lang="en-US" sz="3200" dirty="0"/>
              <a:t>needed)</a:t>
            </a:r>
            <a:endParaRPr sz="3200" dirty="0"/>
          </a:p>
        </p:txBody>
      </p:sp>
      <p:sp>
        <p:nvSpPr>
          <p:cNvPr id="223"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sp>
        <p:nvSpPr>
          <p:cNvPr id="222"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4" name="Text Placeholder 3"/>
          <p:cNvSpPr>
            <a:spLocks noGrp="1"/>
          </p:cNvSpPr>
          <p:nvPr>
            <p:ph type="body" idx="1"/>
          </p:nvPr>
        </p:nvSpPr>
        <p:spPr>
          <a:xfrm>
            <a:off x="486830" y="1171185"/>
            <a:ext cx="8359458" cy="4924816"/>
          </a:xfrm>
        </p:spPr>
        <p:txBody>
          <a:bodyPr/>
          <a:lstStyle/>
          <a:p>
            <a:r>
              <a:rPr lang="en-US" dirty="0"/>
              <a:t>Copper wire with </a:t>
            </a:r>
            <a:r>
              <a:rPr lang="en-US" dirty="0" smtClean="0"/>
              <a:t>colorful plastic insulation</a:t>
            </a:r>
          </a:p>
          <a:p>
            <a:r>
              <a:rPr lang="en-US" dirty="0" smtClean="0"/>
              <a:t>Used </a:t>
            </a:r>
            <a:r>
              <a:rPr lang="en-US" dirty="0"/>
              <a:t>to connect devices on the </a:t>
            </a:r>
            <a:r>
              <a:rPr lang="en-US" dirty="0" smtClean="0"/>
              <a:t>breadboard (not part of your lab kit)</a:t>
            </a:r>
          </a:p>
          <a:p>
            <a:r>
              <a:rPr lang="en-US" dirty="0" smtClean="0"/>
              <a:t>Available in lab at self-serve station in the back</a:t>
            </a:r>
            <a:endParaRPr lang="en-US" dirty="0"/>
          </a:p>
          <a:p>
            <a:endParaRPr lang="en-US" dirty="0"/>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t="46668" b="19505"/>
          <a:stretch/>
        </p:blipFill>
        <p:spPr>
          <a:xfrm>
            <a:off x="1143000" y="3859616"/>
            <a:ext cx="6858000" cy="2319867"/>
          </a:xfrm>
          <a:prstGeom prst="rect">
            <a:avLst/>
          </a:prstGeom>
        </p:spPr>
      </p:pic>
    </p:spTree>
    <p:extLst>
      <p:ext uri="{BB962C8B-B14F-4D97-AF65-F5344CB8AC3E}">
        <p14:creationId xmlns:p14="http://schemas.microsoft.com/office/powerpoint/2010/main" val="2103476003"/>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itle 1"/>
          <p:cNvSpPr>
            <a:spLocks noGrp="1"/>
          </p:cNvSpPr>
          <p:nvPr>
            <p:ph type="title"/>
          </p:nvPr>
        </p:nvSpPr>
        <p:spPr>
          <a:prstGeom prst="rect">
            <a:avLst/>
          </a:prstGeom>
        </p:spPr>
        <p:txBody>
          <a:bodyPr>
            <a:normAutofit/>
          </a:bodyPr>
          <a:lstStyle/>
          <a:p>
            <a:r>
              <a:rPr lang="en-US" dirty="0"/>
              <a:t>Wire cutter and stripper</a:t>
            </a:r>
            <a:endParaRPr dirty="0"/>
          </a:p>
        </p:txBody>
      </p:sp>
      <p:sp>
        <p:nvSpPr>
          <p:cNvPr id="223"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23</a:t>
            </a:fld>
            <a:endParaRPr/>
          </a:p>
        </p:txBody>
      </p:sp>
      <p:sp>
        <p:nvSpPr>
          <p:cNvPr id="222"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4" name="Text Placeholder 3"/>
          <p:cNvSpPr>
            <a:spLocks noGrp="1"/>
          </p:cNvSpPr>
          <p:nvPr>
            <p:ph type="body" idx="1"/>
          </p:nvPr>
        </p:nvSpPr>
        <p:spPr/>
        <p:txBody>
          <a:bodyPr/>
          <a:lstStyle/>
          <a:p>
            <a:r>
              <a:rPr lang="en-US" dirty="0"/>
              <a:t>Used to cut hookup wire and to remove plastic insulation from hookup wire ends</a:t>
            </a:r>
          </a:p>
          <a:p>
            <a:endParaRPr lang="en-US"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10416" t="19305" r="3958"/>
          <a:stretch/>
        </p:blipFill>
        <p:spPr>
          <a:xfrm>
            <a:off x="1532467" y="2552769"/>
            <a:ext cx="6079067" cy="4296761"/>
          </a:xfrm>
          <a:prstGeom prst="rect">
            <a:avLst/>
          </a:prstGeom>
        </p:spPr>
      </p:pic>
    </p:spTree>
    <p:extLst>
      <p:ext uri="{BB962C8B-B14F-4D97-AF65-F5344CB8AC3E}">
        <p14:creationId xmlns:p14="http://schemas.microsoft.com/office/powerpoint/2010/main" val="1154380380"/>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Title 1"/>
          <p:cNvSpPr>
            <a:spLocks noGrp="1"/>
          </p:cNvSpPr>
          <p:nvPr>
            <p:ph type="title"/>
          </p:nvPr>
        </p:nvSpPr>
        <p:spPr>
          <a:prstGeom prst="rect">
            <a:avLst/>
          </a:prstGeom>
        </p:spPr>
        <p:txBody>
          <a:bodyPr>
            <a:normAutofit/>
          </a:bodyPr>
          <a:lstStyle/>
          <a:p>
            <a:r>
              <a:rPr dirty="0"/>
              <a:t>Raspberry Pi </a:t>
            </a:r>
            <a:r>
              <a:rPr lang="en-US" dirty="0" smtClean="0"/>
              <a:t>3 Model B V1.2 compu</a:t>
            </a:r>
            <a:r>
              <a:rPr dirty="0" smtClean="0"/>
              <a:t>ter</a:t>
            </a:r>
            <a:endParaRPr dirty="0"/>
          </a:p>
        </p:txBody>
      </p:sp>
      <p:sp>
        <p:nvSpPr>
          <p:cNvPr id="4" name="Text Placeholder 3"/>
          <p:cNvSpPr>
            <a:spLocks noGrp="1"/>
          </p:cNvSpPr>
          <p:nvPr>
            <p:ph type="body" idx="1"/>
          </p:nvPr>
        </p:nvSpPr>
        <p:spPr/>
        <p:txBody>
          <a:bodyPr/>
          <a:lstStyle/>
          <a:p>
            <a:r>
              <a:rPr lang="en-US" dirty="0" smtClean="0"/>
              <a:t>Single-board computer</a:t>
            </a:r>
            <a:endParaRPr lang="en-US" dirty="0"/>
          </a:p>
        </p:txBody>
      </p:sp>
      <p:sp>
        <p:nvSpPr>
          <p:cNvPr id="228"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24</a:t>
            </a:fld>
            <a:endParaRPr/>
          </a:p>
        </p:txBody>
      </p:sp>
      <p:sp>
        <p:nvSpPr>
          <p:cNvPr id="227"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20741" b="11111"/>
          <a:stretch/>
        </p:blipFill>
        <p:spPr>
          <a:xfrm>
            <a:off x="0" y="1837062"/>
            <a:ext cx="9144000" cy="4673600"/>
          </a:xfrm>
          <a:prstGeom prst="rect">
            <a:avLst/>
          </a:prstGeom>
        </p:spPr>
      </p:pic>
    </p:spTree>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Title 1"/>
          <p:cNvSpPr>
            <a:spLocks noGrp="1"/>
          </p:cNvSpPr>
          <p:nvPr>
            <p:ph type="title"/>
          </p:nvPr>
        </p:nvSpPr>
        <p:spPr>
          <a:prstGeom prst="rect">
            <a:avLst/>
          </a:prstGeom>
        </p:spPr>
        <p:txBody>
          <a:bodyPr>
            <a:normAutofit fontScale="90000"/>
          </a:bodyPr>
          <a:lstStyle/>
          <a:p>
            <a:r>
              <a:rPr lang="en-US" dirty="0" smtClean="0"/>
              <a:t>microSD card and SD form factor adaptor</a:t>
            </a:r>
            <a:endParaRPr dirty="0"/>
          </a:p>
        </p:txBody>
      </p:sp>
      <p:sp>
        <p:nvSpPr>
          <p:cNvPr id="4" name="Text Placeholder 3"/>
          <p:cNvSpPr>
            <a:spLocks noGrp="1"/>
          </p:cNvSpPr>
          <p:nvPr>
            <p:ph type="body" idx="1"/>
          </p:nvPr>
        </p:nvSpPr>
        <p:spPr/>
        <p:txBody>
          <a:bodyPr/>
          <a:lstStyle/>
          <a:p>
            <a:r>
              <a:rPr lang="en-US" dirty="0" smtClean="0"/>
              <a:t>microSD card (left item in photo) stores </a:t>
            </a:r>
            <a:r>
              <a:rPr lang="en-US" dirty="0" err="1" smtClean="0"/>
              <a:t>Raspbian</a:t>
            </a:r>
            <a:r>
              <a:rPr lang="en-US" dirty="0" smtClean="0"/>
              <a:t> O/S for Pi and the user file system</a:t>
            </a:r>
          </a:p>
          <a:p>
            <a:r>
              <a:rPr lang="en-US" dirty="0" smtClean="0"/>
              <a:t>SD physical format adaptor allows easy use of microSD card with original SD-size ports</a:t>
            </a:r>
            <a:endParaRPr lang="en-US" dirty="0"/>
          </a:p>
        </p:txBody>
      </p:sp>
      <p:sp>
        <p:nvSpPr>
          <p:cNvPr id="228"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25</a:t>
            </a:fld>
            <a:endParaRPr/>
          </a:p>
        </p:txBody>
      </p:sp>
      <p:sp>
        <p:nvSpPr>
          <p:cNvPr id="227"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1875" t="36528" r="19792" b="24861"/>
          <a:stretch/>
        </p:blipFill>
        <p:spPr>
          <a:xfrm>
            <a:off x="2286000" y="3979330"/>
            <a:ext cx="4741333" cy="2353735"/>
          </a:xfrm>
          <a:prstGeom prst="rect">
            <a:avLst/>
          </a:prstGeom>
        </p:spPr>
      </p:pic>
    </p:spTree>
    <p:extLst>
      <p:ext uri="{BB962C8B-B14F-4D97-AF65-F5344CB8AC3E}">
        <p14:creationId xmlns:p14="http://schemas.microsoft.com/office/powerpoint/2010/main" val="1889476387"/>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Physical handling of the Raspberry Pi</a:t>
            </a:r>
            <a:endParaRPr lang="en-US" dirty="0"/>
          </a:p>
        </p:txBody>
      </p:sp>
      <p:sp>
        <p:nvSpPr>
          <p:cNvPr id="3" name="Text Placeholder 2"/>
          <p:cNvSpPr>
            <a:spLocks noGrp="1"/>
          </p:cNvSpPr>
          <p:nvPr>
            <p:ph type="body" idx="1"/>
          </p:nvPr>
        </p:nvSpPr>
        <p:spPr>
          <a:xfrm>
            <a:off x="486830" y="1086120"/>
            <a:ext cx="8247965" cy="5419134"/>
          </a:xfrm>
        </p:spPr>
        <p:txBody>
          <a:bodyPr>
            <a:normAutofit fontScale="85000" lnSpcReduction="20000"/>
          </a:bodyPr>
          <a:lstStyle/>
          <a:p>
            <a:r>
              <a:rPr lang="en-US" dirty="0" smtClean="0">
                <a:solidFill>
                  <a:srgbClr val="0432FF"/>
                </a:solidFill>
              </a:rPr>
              <a:t>Treat your Pi gently and it will work indefinitely long, however, excessive force can render your Pi inoperative, e.g., </a:t>
            </a:r>
          </a:p>
          <a:p>
            <a:pPr lvl="1"/>
            <a:r>
              <a:rPr lang="en-US" dirty="0" smtClean="0"/>
              <a:t>Pushing hard on an inserted microSD card can break the connection from the card to the Pi</a:t>
            </a:r>
          </a:p>
          <a:p>
            <a:pPr lvl="1"/>
            <a:r>
              <a:rPr lang="en-US" dirty="0" smtClean="0"/>
              <a:t>Bending the Pi can crack wires within its circuit board, breaking needed connections</a:t>
            </a:r>
          </a:p>
          <a:p>
            <a:r>
              <a:rPr lang="en-US" dirty="0" smtClean="0">
                <a:solidFill>
                  <a:srgbClr val="0432FF"/>
                </a:solidFill>
              </a:rPr>
              <a:t>The Pi has many uninsulated exposed points on its circuit board, prevent them from touching metal </a:t>
            </a:r>
          </a:p>
          <a:p>
            <a:pPr lvl="1"/>
            <a:r>
              <a:rPr lang="en-US" dirty="0" smtClean="0"/>
              <a:t>Do not place your Pi on a metal surface, causing addition of a perhaps damaging electrical connection among the Pi components</a:t>
            </a:r>
          </a:p>
          <a:p>
            <a:pPr lvl="1"/>
            <a:r>
              <a:rPr lang="en-US" dirty="0" smtClean="0"/>
              <a:t>Do not allow small metal parts, hookup wire clippings, and the like to fall onto your Pi </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26</a:t>
            </a:fld>
            <a:endParaRPr lang="uk-UA"/>
          </a:p>
        </p:txBody>
      </p:sp>
    </p:spTree>
    <p:extLst>
      <p:ext uri="{BB962C8B-B14F-4D97-AF65-F5344CB8AC3E}">
        <p14:creationId xmlns:p14="http://schemas.microsoft.com/office/powerpoint/2010/main" val="3288046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Title 1"/>
          <p:cNvSpPr>
            <a:spLocks noGrp="1"/>
          </p:cNvSpPr>
          <p:nvPr>
            <p:ph type="title"/>
          </p:nvPr>
        </p:nvSpPr>
        <p:spPr>
          <a:prstGeom prst="rect">
            <a:avLst/>
          </a:prstGeom>
        </p:spPr>
        <p:txBody>
          <a:bodyPr>
            <a:normAutofit fontScale="90000"/>
          </a:bodyPr>
          <a:lstStyle/>
          <a:p>
            <a:r>
              <a:rPr lang="en-US" dirty="0"/>
              <a:t>Flash drive for backup of Pi microSD card</a:t>
            </a:r>
            <a:endParaRPr dirty="0"/>
          </a:p>
        </p:txBody>
      </p:sp>
      <p:sp>
        <p:nvSpPr>
          <p:cNvPr id="4" name="Text Placeholder 3"/>
          <p:cNvSpPr>
            <a:spLocks noGrp="1"/>
          </p:cNvSpPr>
          <p:nvPr>
            <p:ph type="body" idx="1"/>
          </p:nvPr>
        </p:nvSpPr>
        <p:spPr/>
        <p:txBody>
          <a:bodyPr/>
          <a:lstStyle/>
          <a:p>
            <a:r>
              <a:rPr lang="en-US" dirty="0"/>
              <a:t>Use this flash drive to make regular backup of all the software on the microSD card of your Raspberry Pi computer</a:t>
            </a:r>
          </a:p>
          <a:p>
            <a:endParaRPr lang="en-US" dirty="0"/>
          </a:p>
        </p:txBody>
      </p:sp>
      <p:sp>
        <p:nvSpPr>
          <p:cNvPr id="228"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27</a:t>
            </a:fld>
            <a:endParaRPr/>
          </a:p>
        </p:txBody>
      </p:sp>
      <p:sp>
        <p:nvSpPr>
          <p:cNvPr id="227"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19688" t="26042" r="15781" b="30625"/>
          <a:stretch/>
        </p:blipFill>
        <p:spPr>
          <a:xfrm rot="10800000">
            <a:off x="1790700" y="3238500"/>
            <a:ext cx="5245100" cy="2641600"/>
          </a:xfrm>
          <a:prstGeom prst="rect">
            <a:avLst/>
          </a:prstGeom>
        </p:spPr>
      </p:pic>
    </p:spTree>
    <p:extLst>
      <p:ext uri="{BB962C8B-B14F-4D97-AF65-F5344CB8AC3E}">
        <p14:creationId xmlns:p14="http://schemas.microsoft.com/office/powerpoint/2010/main" val="1241503946"/>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Title 1"/>
          <p:cNvSpPr>
            <a:spLocks noGrp="1"/>
          </p:cNvSpPr>
          <p:nvPr>
            <p:ph type="title"/>
          </p:nvPr>
        </p:nvSpPr>
        <p:spPr>
          <a:prstGeom prst="rect">
            <a:avLst/>
          </a:prstGeom>
        </p:spPr>
        <p:txBody>
          <a:bodyPr>
            <a:normAutofit/>
          </a:bodyPr>
          <a:lstStyle/>
          <a:p>
            <a:r>
              <a:rPr lang="en-US" dirty="0"/>
              <a:t>USB to micro USB cable 5 volt power </a:t>
            </a:r>
            <a:endParaRPr dirty="0"/>
          </a:p>
        </p:txBody>
      </p:sp>
      <p:sp>
        <p:nvSpPr>
          <p:cNvPr id="4" name="Text Placeholder 3"/>
          <p:cNvSpPr>
            <a:spLocks noGrp="1"/>
          </p:cNvSpPr>
          <p:nvPr>
            <p:ph type="body" idx="1"/>
          </p:nvPr>
        </p:nvSpPr>
        <p:spPr/>
        <p:txBody>
          <a:bodyPr/>
          <a:lstStyle/>
          <a:p>
            <a:r>
              <a:rPr lang="en-US" dirty="0"/>
              <a:t>Used to power the Raspberry Pi from a standard USB port</a:t>
            </a:r>
          </a:p>
          <a:p>
            <a:endParaRPr lang="en-US" dirty="0"/>
          </a:p>
        </p:txBody>
      </p:sp>
      <p:sp>
        <p:nvSpPr>
          <p:cNvPr id="228" name="Slide Number Placeholder 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28</a:t>
            </a:fld>
            <a:endParaRPr/>
          </a:p>
        </p:txBody>
      </p:sp>
      <p:sp>
        <p:nvSpPr>
          <p:cNvPr id="227"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3700" y="2351615"/>
            <a:ext cx="5816600" cy="4362450"/>
          </a:xfrm>
          <a:prstGeom prst="rect">
            <a:avLst/>
          </a:prstGeom>
        </p:spPr>
      </p:pic>
    </p:spTree>
    <p:extLst>
      <p:ext uri="{BB962C8B-B14F-4D97-AF65-F5344CB8AC3E}">
        <p14:creationId xmlns:p14="http://schemas.microsoft.com/office/powerpoint/2010/main" val="403206300"/>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Title 1"/>
          <p:cNvSpPr>
            <a:spLocks noGrp="1"/>
          </p:cNvSpPr>
          <p:nvPr>
            <p:ph type="title"/>
          </p:nvPr>
        </p:nvSpPr>
        <p:spPr>
          <a:xfrm>
            <a:off x="486829" y="96839"/>
            <a:ext cx="8240863" cy="745196"/>
          </a:xfrm>
          <a:prstGeom prst="rect">
            <a:avLst/>
          </a:prstGeom>
        </p:spPr>
        <p:txBody>
          <a:bodyPr>
            <a:normAutofit/>
          </a:bodyPr>
          <a:lstStyle>
            <a:lvl1pPr defTabSz="896111">
              <a:defRPr sz="3920"/>
            </a:lvl1pPr>
          </a:lstStyle>
          <a:p>
            <a:r>
              <a:rPr sz="3200" dirty="0" smtClean="0"/>
              <a:t>Ju</a:t>
            </a:r>
            <a:r>
              <a:rPr lang="en-US" sz="3200" dirty="0" smtClean="0"/>
              <a:t>mpers – to connect Pi with breadboard</a:t>
            </a:r>
            <a:endParaRPr sz="3200" dirty="0"/>
          </a:p>
        </p:txBody>
      </p:sp>
      <p:sp>
        <p:nvSpPr>
          <p:cNvPr id="200" name="Date Placeholder 2"/>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201" name="Slide Number Placeholder 3"/>
          <p:cNvSpPr>
            <a:spLocks noGrp="1"/>
          </p:cNvSpPr>
          <p:nvPr>
            <p:ph type="sldNum" sz="quarter" idx="2"/>
          </p:nvPr>
        </p:nvSpPr>
        <p:spPr>
          <a:xfrm>
            <a:off x="8485119" y="6505254"/>
            <a:ext cx="245404"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29</a:t>
            </a:fld>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23762" r="10131"/>
          <a:stretch/>
        </p:blipFill>
        <p:spPr>
          <a:xfrm>
            <a:off x="2113613" y="1409074"/>
            <a:ext cx="4467069" cy="5067925"/>
          </a:xfrm>
          <a:prstGeom prst="rect">
            <a:avLst/>
          </a:prstGeom>
        </p:spPr>
      </p:pic>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TextBox 1"/>
          <p:cNvSpPr/>
          <p:nvPr/>
        </p:nvSpPr>
        <p:spPr>
          <a:xfrm>
            <a:off x="533400" y="1459714"/>
            <a:ext cx="8229600" cy="317009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914400">
              <a:defRPr sz="2800">
                <a:solidFill>
                  <a:srgbClr val="FF0000"/>
                </a:solidFill>
                <a:latin typeface="Arial"/>
                <a:ea typeface="Arial"/>
                <a:cs typeface="Arial"/>
                <a:sym typeface="Arial"/>
              </a:defRPr>
            </a:pPr>
            <a:r>
              <a:rPr dirty="0"/>
              <a:t>Fire (loud buzzing alarm and flashing lights</a:t>
            </a:r>
            <a:r>
              <a:rPr dirty="0" smtClean="0"/>
              <a:t>)</a:t>
            </a:r>
            <a:r>
              <a:rPr lang="en-US" dirty="0" smtClean="0"/>
              <a:t/>
            </a:r>
            <a:br>
              <a:rPr lang="en-US" dirty="0" smtClean="0"/>
            </a:br>
            <a:endParaRPr dirty="0"/>
          </a:p>
          <a:p>
            <a:pPr marL="342900" lvl="1" indent="-342900" defTabSz="914400">
              <a:buSzPct val="100000"/>
              <a:buChar char="➢"/>
              <a:defRPr sz="2400">
                <a:latin typeface="Arial"/>
                <a:ea typeface="Arial"/>
                <a:cs typeface="Arial"/>
                <a:sym typeface="Arial"/>
              </a:defRPr>
            </a:pPr>
            <a:r>
              <a:rPr dirty="0"/>
              <a:t>Evacuate immediately via </a:t>
            </a:r>
            <a:r>
              <a:rPr dirty="0" smtClean="0"/>
              <a:t>stairwell</a:t>
            </a:r>
            <a:r>
              <a:rPr lang="en-US" dirty="0" smtClean="0"/>
              <a:t/>
            </a:r>
            <a:br>
              <a:rPr lang="en-US" dirty="0" smtClean="0"/>
            </a:br>
            <a:endParaRPr dirty="0"/>
          </a:p>
          <a:p>
            <a:pPr marL="342900" lvl="1" indent="-342900" defTabSz="914400">
              <a:buSzPct val="100000"/>
              <a:buChar char="➢"/>
              <a:defRPr sz="2400">
                <a:latin typeface="Arial"/>
                <a:ea typeface="Arial"/>
                <a:cs typeface="Arial"/>
                <a:sym typeface="Arial"/>
              </a:defRPr>
            </a:pPr>
            <a:r>
              <a:rPr dirty="0"/>
              <a:t>Do not use </a:t>
            </a:r>
            <a:r>
              <a:rPr lang="en-US" dirty="0" smtClean="0"/>
              <a:t>the</a:t>
            </a:r>
            <a:r>
              <a:rPr dirty="0" smtClean="0"/>
              <a:t> elevator</a:t>
            </a:r>
            <a:r>
              <a:rPr lang="en-US" dirty="0" smtClean="0"/>
              <a:t/>
            </a:r>
            <a:br>
              <a:rPr lang="en-US" dirty="0" smtClean="0"/>
            </a:br>
            <a:endParaRPr dirty="0"/>
          </a:p>
          <a:p>
            <a:pPr marL="342900" lvl="1" indent="-342900" defTabSz="914400">
              <a:buSzPct val="100000"/>
              <a:buChar char="➢"/>
              <a:defRPr sz="2400">
                <a:latin typeface="Arial"/>
                <a:ea typeface="Arial"/>
                <a:cs typeface="Arial"/>
                <a:sym typeface="Arial"/>
              </a:defRPr>
            </a:pPr>
            <a:r>
              <a:rPr dirty="0"/>
              <a:t>Meet </a:t>
            </a:r>
            <a:r>
              <a:rPr dirty="0" smtClean="0"/>
              <a:t>outside LWSN</a:t>
            </a:r>
            <a:r>
              <a:rPr lang="en-US" dirty="0" smtClean="0"/>
              <a:t>,</a:t>
            </a:r>
            <a:br>
              <a:rPr lang="en-US" dirty="0" smtClean="0"/>
            </a:br>
            <a:r>
              <a:rPr lang="en-US" dirty="0" smtClean="0"/>
              <a:t>as indicated by the</a:t>
            </a:r>
            <a:r>
              <a:rPr dirty="0" smtClean="0"/>
              <a:t> </a:t>
            </a:r>
            <a:endParaRPr dirty="0"/>
          </a:p>
        </p:txBody>
      </p:sp>
      <p:sp>
        <p:nvSpPr>
          <p:cNvPr id="140" name="Date Placeholder 3"/>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41" name="Slide Number Placeholder 4"/>
          <p:cNvSpPr>
            <a:spLocks noGrp="1"/>
          </p:cNvSpPr>
          <p:nvPr>
            <p:ph type="sldNum" sz="quarter" idx="2"/>
          </p:nvPr>
        </p:nvSpPr>
        <p:spPr>
          <a:xfrm>
            <a:off x="8555750" y="6505254"/>
            <a:ext cx="174773"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grpSp>
        <p:nvGrpSpPr>
          <p:cNvPr id="3" name="Group 2"/>
          <p:cNvGrpSpPr/>
          <p:nvPr/>
        </p:nvGrpSpPr>
        <p:grpSpPr>
          <a:xfrm>
            <a:off x="5365139" y="3046289"/>
            <a:ext cx="3082603" cy="3155049"/>
            <a:chOff x="5365139" y="3037324"/>
            <a:chExt cx="3082603" cy="3155049"/>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5139" y="3182473"/>
              <a:ext cx="3082603" cy="3009900"/>
            </a:xfrm>
            <a:prstGeom prst="rect">
              <a:avLst/>
            </a:prstGeom>
          </p:spPr>
        </p:pic>
        <p:sp>
          <p:nvSpPr>
            <p:cNvPr id="143" name="Donut 9"/>
            <p:cNvSpPr/>
            <p:nvPr/>
          </p:nvSpPr>
          <p:spPr>
            <a:xfrm>
              <a:off x="6323383" y="3037324"/>
              <a:ext cx="601905" cy="601905"/>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4180" y="10800"/>
                  </a:moveTo>
                  <a:cubicBezTo>
                    <a:pt x="4180" y="14456"/>
                    <a:pt x="7144" y="17420"/>
                    <a:pt x="10800" y="17420"/>
                  </a:cubicBezTo>
                  <a:cubicBezTo>
                    <a:pt x="14456" y="17420"/>
                    <a:pt x="17419" y="14456"/>
                    <a:pt x="17419" y="10800"/>
                  </a:cubicBezTo>
                  <a:cubicBezTo>
                    <a:pt x="17419" y="7144"/>
                    <a:pt x="14456" y="4180"/>
                    <a:pt x="10800" y="4180"/>
                  </a:cubicBezTo>
                  <a:cubicBezTo>
                    <a:pt x="7144" y="4180"/>
                    <a:pt x="4180" y="7144"/>
                    <a:pt x="4180" y="10800"/>
                  </a:cubicBezTo>
                  <a:close/>
                </a:path>
              </a:pathLst>
            </a:custGeom>
            <a:solidFill>
              <a:srgbClr val="FFFF00"/>
            </a:solidFill>
            <a:ln w="38100" cap="flat">
              <a:solidFill>
                <a:srgbClr val="3366FF"/>
              </a:solidFill>
              <a:prstDash val="solid"/>
              <a:round/>
            </a:ln>
            <a:effectLst/>
          </p:spPr>
          <p:txBody>
            <a:bodyPr wrap="square" lIns="45719" tIns="45719" rIns="45719" bIns="45719" numCol="1" anchor="t">
              <a:noAutofit/>
            </a:bodyPr>
            <a:lstStyle/>
            <a:p>
              <a:pPr defTabSz="914400">
                <a:defRPr>
                  <a:latin typeface="Arial"/>
                  <a:ea typeface="Arial"/>
                  <a:cs typeface="Arial"/>
                  <a:sym typeface="Arial"/>
                </a:defRPr>
              </a:pPr>
              <a:endParaRPr/>
            </a:p>
          </p:txBody>
        </p:sp>
      </p:grpSp>
      <p:sp>
        <p:nvSpPr>
          <p:cNvPr id="145" name="TextBox 13"/>
          <p:cNvSpPr/>
          <p:nvPr/>
        </p:nvSpPr>
        <p:spPr>
          <a:xfrm>
            <a:off x="700872" y="533400"/>
            <a:ext cx="7742257" cy="54804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defTabSz="914400">
              <a:defRPr sz="3200">
                <a:solidFill>
                  <a:srgbClr val="0000FF"/>
                </a:solidFill>
                <a:latin typeface="Arial"/>
                <a:ea typeface="Arial"/>
                <a:cs typeface="Arial"/>
                <a:sym typeface="Arial"/>
              </a:defRPr>
            </a:lvl1pPr>
          </a:lstStyle>
          <a:p>
            <a:r>
              <a:t>EMERGENCY PREPAREDNESS (part 2)</a:t>
            </a:r>
          </a:p>
        </p:txBody>
      </p:sp>
      <p:sp>
        <p:nvSpPr>
          <p:cNvPr id="9" name="Donut 9"/>
          <p:cNvSpPr/>
          <p:nvPr/>
        </p:nvSpPr>
        <p:spPr>
          <a:xfrm>
            <a:off x="3541181" y="4198160"/>
            <a:ext cx="601905" cy="601905"/>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4180" y="10800"/>
                </a:moveTo>
                <a:cubicBezTo>
                  <a:pt x="4180" y="14456"/>
                  <a:pt x="7144" y="17420"/>
                  <a:pt x="10800" y="17420"/>
                </a:cubicBezTo>
                <a:cubicBezTo>
                  <a:pt x="14456" y="17420"/>
                  <a:pt x="17419" y="14456"/>
                  <a:pt x="17419" y="10800"/>
                </a:cubicBezTo>
                <a:cubicBezTo>
                  <a:pt x="17419" y="7144"/>
                  <a:pt x="14456" y="4180"/>
                  <a:pt x="10800" y="4180"/>
                </a:cubicBezTo>
                <a:cubicBezTo>
                  <a:pt x="7144" y="4180"/>
                  <a:pt x="4180" y="7144"/>
                  <a:pt x="4180" y="10800"/>
                </a:cubicBezTo>
                <a:close/>
              </a:path>
            </a:pathLst>
          </a:custGeom>
          <a:solidFill>
            <a:srgbClr val="FFFF00"/>
          </a:solidFill>
          <a:ln w="38100" cap="flat">
            <a:solidFill>
              <a:srgbClr val="3366FF"/>
            </a:solidFill>
            <a:prstDash val="solid"/>
            <a:round/>
          </a:ln>
          <a:effectLst/>
        </p:spPr>
        <p:txBody>
          <a:bodyPr wrap="square" lIns="45719" tIns="45719" rIns="45719" bIns="45719" numCol="1" anchor="t">
            <a:noAutofit/>
          </a:bodyPr>
          <a:lstStyle/>
          <a:p>
            <a:pPr defTabSz="914400">
              <a:defRPr>
                <a:latin typeface="Arial"/>
                <a:ea typeface="Arial"/>
                <a:cs typeface="Arial"/>
                <a:sym typeface="Arial"/>
              </a:defRPr>
            </a:pPr>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Safety – burns</a:t>
            </a:r>
            <a:endParaRPr lang="en-US" dirty="0"/>
          </a:p>
        </p:txBody>
      </p:sp>
      <p:sp>
        <p:nvSpPr>
          <p:cNvPr id="3" name="Text Placeholder 2"/>
          <p:cNvSpPr>
            <a:spLocks noGrp="1"/>
          </p:cNvSpPr>
          <p:nvPr>
            <p:ph type="body" idx="1"/>
          </p:nvPr>
        </p:nvSpPr>
        <p:spPr>
          <a:xfrm>
            <a:off x="486830" y="1171184"/>
            <a:ext cx="8247965" cy="5334069"/>
          </a:xfrm>
        </p:spPr>
        <p:txBody>
          <a:bodyPr>
            <a:normAutofit fontScale="92500"/>
          </a:bodyPr>
          <a:lstStyle/>
          <a:p>
            <a:r>
              <a:rPr lang="en-US" dirty="0" smtClean="0"/>
              <a:t>Lab circuits use low voltage (5 volts), so there is no electrical shock hazard, however</a:t>
            </a:r>
          </a:p>
          <a:p>
            <a:r>
              <a:rPr lang="en-US" dirty="0" smtClean="0">
                <a:solidFill>
                  <a:srgbClr val="FF0000"/>
                </a:solidFill>
              </a:rPr>
              <a:t>Miss-connected circuit elements can become hot enough to cause a burn to bare skin</a:t>
            </a:r>
          </a:p>
          <a:p>
            <a:r>
              <a:rPr lang="en-US" dirty="0" smtClean="0"/>
              <a:t>If a circuit part is hot to the touch, then there is an error in circuit wiring</a:t>
            </a:r>
          </a:p>
          <a:p>
            <a:pPr lvl="1"/>
            <a:r>
              <a:rPr lang="en-US" dirty="0" smtClean="0"/>
              <a:t>Remove power to the circuit</a:t>
            </a:r>
          </a:p>
          <a:p>
            <a:pPr lvl="1"/>
            <a:r>
              <a:rPr lang="en-US" dirty="0" smtClean="0"/>
              <a:t>Debug until the error is found and corrected</a:t>
            </a:r>
          </a:p>
          <a:p>
            <a:r>
              <a:rPr lang="en-US" dirty="0"/>
              <a:t>I</a:t>
            </a:r>
            <a:r>
              <a:rPr lang="en-US" dirty="0" smtClean="0"/>
              <a:t>f you have increased or decreased skin sensitivity to heat, be extra cautious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30</a:t>
            </a:fld>
            <a:endParaRPr lang="uk-UA"/>
          </a:p>
        </p:txBody>
      </p:sp>
    </p:spTree>
    <p:extLst>
      <p:ext uri="{BB962C8B-B14F-4D97-AF65-F5344CB8AC3E}">
        <p14:creationId xmlns:p14="http://schemas.microsoft.com/office/powerpoint/2010/main" val="127644150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Safety – mechanical hazards</a:t>
            </a:r>
            <a:endParaRPr lang="en-US" dirty="0"/>
          </a:p>
        </p:txBody>
      </p:sp>
      <p:sp>
        <p:nvSpPr>
          <p:cNvPr id="3" name="Text Placeholder 2"/>
          <p:cNvSpPr>
            <a:spLocks noGrp="1"/>
          </p:cNvSpPr>
          <p:nvPr>
            <p:ph type="body" idx="1"/>
          </p:nvPr>
        </p:nvSpPr>
        <p:spPr/>
        <p:txBody>
          <a:bodyPr>
            <a:normAutofit/>
          </a:bodyPr>
          <a:lstStyle/>
          <a:p>
            <a:r>
              <a:rPr lang="en-US" dirty="0" smtClean="0"/>
              <a:t>There are sharp aspects to the pins of electrical devices and your Raspberry Pi, ends of hookup wires, the needle nose pliers, and the wire cutter/stripper</a:t>
            </a:r>
          </a:p>
          <a:p>
            <a:pPr lvl="1"/>
            <a:r>
              <a:rPr lang="en-US" dirty="0" smtClean="0"/>
              <a:t>Use care when handling sharp items</a:t>
            </a:r>
            <a:br>
              <a:rPr lang="en-US" dirty="0" smtClean="0"/>
            </a:br>
            <a:endParaRPr lang="en-US" dirty="0" smtClean="0"/>
          </a:p>
          <a:p>
            <a:r>
              <a:rPr lang="en-US" dirty="0" smtClean="0"/>
              <a:t>Needle nose pliers and wire cutter/stripper present a pinching and/or cutting hazard</a:t>
            </a:r>
          </a:p>
          <a:p>
            <a:pPr lvl="1"/>
            <a:r>
              <a:rPr lang="en-US" dirty="0" smtClean="0"/>
              <a:t>Use care when handling these tools</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31</a:t>
            </a:fld>
            <a:endParaRPr lang="uk-UA"/>
          </a:p>
        </p:txBody>
      </p:sp>
    </p:spTree>
    <p:extLst>
      <p:ext uri="{BB962C8B-B14F-4D97-AF65-F5344CB8AC3E}">
        <p14:creationId xmlns:p14="http://schemas.microsoft.com/office/powerpoint/2010/main" val="1282432363"/>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Begin Lab 01 assignment now</a:t>
            </a:r>
            <a:endParaRPr lang="en-US" dirty="0"/>
          </a:p>
        </p:txBody>
      </p:sp>
      <p:sp>
        <p:nvSpPr>
          <p:cNvPr id="3" name="Text Placeholder 2"/>
          <p:cNvSpPr>
            <a:spLocks noGrp="1"/>
          </p:cNvSpPr>
          <p:nvPr>
            <p:ph type="body" idx="1"/>
          </p:nvPr>
        </p:nvSpPr>
        <p:spPr/>
        <p:txBody>
          <a:bodyPr/>
          <a:lstStyle/>
          <a:p>
            <a:r>
              <a:rPr lang="en-US" dirty="0" smtClean="0"/>
              <a:t>Ask </a:t>
            </a:r>
            <a:r>
              <a:rPr lang="en-US" dirty="0" smtClean="0"/>
              <a:t>questions whenever you need</a:t>
            </a:r>
          </a:p>
          <a:p>
            <a:endParaRPr lang="en-US" dirty="0" smtClean="0"/>
          </a:p>
          <a:p>
            <a:r>
              <a:rPr lang="en-US" dirty="0" smtClean="0"/>
              <a:t>Login </a:t>
            </a:r>
            <a:r>
              <a:rPr lang="en-US" dirty="0" smtClean="0"/>
              <a:t>to Blackboard for CS250</a:t>
            </a:r>
          </a:p>
          <a:p>
            <a:r>
              <a:rPr lang="en-US" dirty="0" smtClean="0"/>
              <a:t>Navigate to the Lab 01 folder</a:t>
            </a:r>
          </a:p>
          <a:p>
            <a:r>
              <a:rPr lang="en-US" dirty="0" smtClean="0"/>
              <a:t>Open the Lab 01 Instructions </a:t>
            </a:r>
            <a:r>
              <a:rPr lang="en-US" dirty="0" smtClean="0"/>
              <a:t>file</a:t>
            </a:r>
            <a:br>
              <a:rPr lang="en-US" dirty="0" smtClean="0"/>
            </a:br>
            <a:endParaRPr lang="en-US" dirty="0" smtClean="0"/>
          </a:p>
          <a:p>
            <a:r>
              <a:rPr lang="en-US" dirty="0" smtClean="0"/>
              <a:t>Complete Lab 01 before leaving lab</a:t>
            </a:r>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32</a:t>
            </a:fld>
            <a:endParaRPr lang="uk-UA"/>
          </a:p>
        </p:txBody>
      </p:sp>
    </p:spTree>
    <p:extLst>
      <p:ext uri="{BB962C8B-B14F-4D97-AF65-F5344CB8AC3E}">
        <p14:creationId xmlns:p14="http://schemas.microsoft.com/office/powerpoint/2010/main" val="150303406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extBox 1"/>
          <p:cNvSpPr/>
          <p:nvPr/>
        </p:nvSpPr>
        <p:spPr>
          <a:xfrm>
            <a:off x="533400" y="1421226"/>
            <a:ext cx="8229600" cy="464243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914400">
              <a:defRPr sz="2400">
                <a:latin typeface="Arial"/>
                <a:ea typeface="Arial"/>
                <a:cs typeface="Arial"/>
                <a:sym typeface="Arial"/>
              </a:defRPr>
            </a:pPr>
            <a:r>
              <a:t>        If we are notified during class of a </a:t>
            </a:r>
            <a:r>
              <a:rPr>
                <a:solidFill>
                  <a:srgbClr val="FF0000"/>
                </a:solidFill>
              </a:rPr>
              <a:t>Shelter in Place requirement for a tornado </a:t>
            </a:r>
            <a:r>
              <a:t>warning, we will suspend class and shelter in [the basement].  </a:t>
            </a:r>
          </a:p>
          <a:p>
            <a:pPr defTabSz="914400">
              <a:defRPr sz="2400">
                <a:latin typeface="Arial"/>
                <a:ea typeface="Arial"/>
                <a:cs typeface="Arial"/>
                <a:sym typeface="Arial"/>
              </a:defRPr>
            </a:pPr>
            <a:endParaRPr/>
          </a:p>
          <a:p>
            <a:pPr defTabSz="914400">
              <a:defRPr sz="2400">
                <a:latin typeface="Arial"/>
                <a:ea typeface="Arial"/>
                <a:cs typeface="Arial"/>
                <a:sym typeface="Arial"/>
              </a:defRPr>
            </a:pPr>
            <a:r>
              <a:t>    If we are notified during class of a </a:t>
            </a:r>
            <a:r>
              <a:rPr>
                <a:solidFill>
                  <a:srgbClr val="FF0000"/>
                </a:solidFill>
              </a:rPr>
              <a:t>Shelter in Place requirement for a hazardous materials release, or a civil disturbance</a:t>
            </a:r>
            <a:r>
              <a:t>, including a shooting or other use of weapons, we will suspend class and shelter in the classroom, shutting the door and turning off the lights.  </a:t>
            </a:r>
          </a:p>
          <a:p>
            <a:pPr defTabSz="914400">
              <a:defRPr sz="2400">
                <a:latin typeface="Arial"/>
                <a:ea typeface="Arial"/>
                <a:cs typeface="Arial"/>
                <a:sym typeface="Arial"/>
              </a:defRPr>
            </a:pPr>
            <a:endParaRPr/>
          </a:p>
          <a:p>
            <a:pPr defTabSz="914400">
              <a:defRPr sz="2400">
                <a:latin typeface="Arial"/>
                <a:ea typeface="Arial"/>
                <a:cs typeface="Arial"/>
                <a:sym typeface="Arial"/>
              </a:defRPr>
            </a:pPr>
            <a:r>
              <a:t>Please review the Emergency Preparedness website for additional information.      </a:t>
            </a:r>
            <a:r>
              <a:rPr sz="2000" u="sng">
                <a:solidFill>
                  <a:srgbClr val="999933"/>
                </a:solidFill>
                <a:uFill>
                  <a:solidFill>
                    <a:srgbClr val="999933"/>
                  </a:solidFill>
                </a:uFill>
                <a:hlinkClick r:id="rId3"/>
              </a:rPr>
              <a:t>http://www.purdue.edu/ehps/emergency_preparedness/index.html</a:t>
            </a:r>
          </a:p>
        </p:txBody>
      </p:sp>
      <p:sp>
        <p:nvSpPr>
          <p:cNvPr id="150" name="Date Placeholder 3"/>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51" name="Slide Number Placeholder 4"/>
          <p:cNvSpPr>
            <a:spLocks noGrp="1"/>
          </p:cNvSpPr>
          <p:nvPr>
            <p:ph type="sldNum" sz="quarter" idx="2"/>
          </p:nvPr>
        </p:nvSpPr>
        <p:spPr>
          <a:xfrm>
            <a:off x="8555750" y="6505254"/>
            <a:ext cx="174773"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sp>
        <p:nvSpPr>
          <p:cNvPr id="152" name="TextBox 5"/>
          <p:cNvSpPr/>
          <p:nvPr/>
        </p:nvSpPr>
        <p:spPr>
          <a:xfrm>
            <a:off x="700872" y="533400"/>
            <a:ext cx="7742257" cy="54804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defTabSz="914400">
              <a:defRPr sz="3200">
                <a:solidFill>
                  <a:srgbClr val="0000FF"/>
                </a:solidFill>
                <a:latin typeface="Arial"/>
                <a:ea typeface="Arial"/>
                <a:cs typeface="Arial"/>
                <a:sym typeface="Arial"/>
              </a:defRPr>
            </a:lvl1pPr>
          </a:lstStyle>
          <a:p>
            <a:r>
              <a:t>EMERGENCY PREPAREDNESS (part 3)</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9">
                                            <p:txEl>
                                              <p:pRg st="2" end="2"/>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1" nodeType="afterEffect">
                                  <p:stCondLst>
                                    <p:cond delay="0"/>
                                  </p:stCondLst>
                                  <p:iterate>
                                    <p:tmAbs val="0"/>
                                  </p:iterate>
                                  <p:childTnLst>
                                    <p:set>
                                      <p:cBhvr>
                                        <p:cTn id="9" fill="hold"/>
                                        <p:tgtEl>
                                          <p:spTgt spid="149">
                                            <p:txEl>
                                              <p:pRg st="3" end="3"/>
                                            </p:txEl>
                                          </p:spTgt>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1" nodeType="clickEffect">
                                  <p:stCondLst>
                                    <p:cond delay="0"/>
                                  </p:stCondLst>
                                  <p:iterate>
                                    <p:tmAbs val="0"/>
                                  </p:iterate>
                                  <p:childTnLst>
                                    <p:set>
                                      <p:cBhvr>
                                        <p:cTn id="13" fill="hold"/>
                                        <p:tgtEl>
                                          <p:spTgt spid="14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1" build="p" bldLvl="5"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Date Placeholder 3"/>
          <p:cNvSpPr/>
          <p:nvPr/>
        </p:nvSpPr>
        <p:spPr>
          <a:xfrm>
            <a:off x="685800" y="6512283"/>
            <a:ext cx="1966343"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57" name="Slide Number Placeholder 4"/>
          <p:cNvSpPr>
            <a:spLocks noGrp="1"/>
          </p:cNvSpPr>
          <p:nvPr>
            <p:ph type="sldNum" sz="quarter" idx="2"/>
          </p:nvPr>
        </p:nvSpPr>
        <p:spPr>
          <a:xfrm>
            <a:off x="8283428" y="6505254"/>
            <a:ext cx="174772"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sp>
        <p:nvSpPr>
          <p:cNvPr id="158" name="Title 5"/>
          <p:cNvSpPr>
            <a:spLocks noGrp="1"/>
          </p:cNvSpPr>
          <p:nvPr>
            <p:ph type="title"/>
          </p:nvPr>
        </p:nvSpPr>
        <p:spPr>
          <a:prstGeom prst="rect">
            <a:avLst/>
          </a:prstGeom>
        </p:spPr>
        <p:txBody>
          <a:bodyPr/>
          <a:lstStyle/>
          <a:p>
            <a:r>
              <a:rPr dirty="0"/>
              <a:t>Lab </a:t>
            </a:r>
            <a:r>
              <a:rPr dirty="0" smtClean="0"/>
              <a:t>0</a:t>
            </a:r>
            <a:r>
              <a:rPr lang="en-US" dirty="0" smtClean="0"/>
              <a:t>1</a:t>
            </a:r>
            <a:r>
              <a:rPr dirty="0" smtClean="0"/>
              <a:t> </a:t>
            </a:r>
            <a:r>
              <a:rPr dirty="0"/>
              <a:t>– </a:t>
            </a:r>
            <a:r>
              <a:rPr lang="en-US" dirty="0" smtClean="0"/>
              <a:t>Introduction and Safety</a:t>
            </a:r>
            <a:endParaRPr dirty="0"/>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 to CS250 lab</a:t>
            </a:r>
            <a:endParaRPr lang="en-US" dirty="0"/>
          </a:p>
        </p:txBody>
      </p:sp>
      <p:sp>
        <p:nvSpPr>
          <p:cNvPr id="3" name="Text Placeholder 2"/>
          <p:cNvSpPr>
            <a:spLocks noGrp="1"/>
          </p:cNvSpPr>
          <p:nvPr>
            <p:ph type="body" idx="1"/>
          </p:nvPr>
        </p:nvSpPr>
        <p:spPr>
          <a:xfrm>
            <a:off x="486830" y="1171185"/>
            <a:ext cx="8247965" cy="5208350"/>
          </a:xfrm>
        </p:spPr>
        <p:txBody>
          <a:bodyPr>
            <a:normAutofit/>
          </a:bodyPr>
          <a:lstStyle/>
          <a:p>
            <a:r>
              <a:rPr lang="en-US" dirty="0" smtClean="0"/>
              <a:t>GTA Lab Instructor:  &lt;your name&gt;</a:t>
            </a:r>
            <a:endParaRPr lang="en-US" dirty="0"/>
          </a:p>
          <a:p>
            <a:pPr lvl="1"/>
            <a:r>
              <a:rPr lang="en-US" dirty="0"/>
              <a:t>Email: </a:t>
            </a:r>
            <a:r>
              <a:rPr lang="en-US" dirty="0" smtClean="0"/>
              <a:t> &lt;your email&gt;</a:t>
            </a:r>
            <a:endParaRPr lang="en-US" dirty="0"/>
          </a:p>
          <a:p>
            <a:r>
              <a:rPr lang="en-US" dirty="0"/>
              <a:t>Personal history</a:t>
            </a:r>
          </a:p>
          <a:p>
            <a:pPr lvl="1"/>
            <a:r>
              <a:rPr lang="en-US" dirty="0"/>
              <a:t>BS </a:t>
            </a:r>
            <a:r>
              <a:rPr lang="en-US" dirty="0" smtClean="0"/>
              <a:t>,your alma mater&gt;, etc.</a:t>
            </a:r>
            <a:endParaRPr lang="en-US" dirty="0"/>
          </a:p>
          <a:p>
            <a:pPr lvl="1"/>
            <a:r>
              <a:rPr lang="en-US" dirty="0"/>
              <a:t>focused on </a:t>
            </a:r>
            <a:r>
              <a:rPr lang="en-US" dirty="0" smtClean="0"/>
              <a:t>&lt;your </a:t>
            </a:r>
            <a:r>
              <a:rPr lang="en-US" dirty="0" err="1" smtClean="0"/>
              <a:t>tecnhical</a:t>
            </a:r>
            <a:r>
              <a:rPr lang="en-US" dirty="0" smtClean="0"/>
              <a:t> area&gt;</a:t>
            </a:r>
            <a:endParaRPr lang="en-US" dirty="0"/>
          </a:p>
          <a:p>
            <a:pPr lvl="1"/>
            <a:r>
              <a:rPr lang="en-US" dirty="0" smtClean="0"/>
              <a:t>&lt;perhaps worked </a:t>
            </a:r>
            <a:r>
              <a:rPr lang="en-US" dirty="0"/>
              <a:t>at </a:t>
            </a:r>
            <a:r>
              <a:rPr lang="en-US" dirty="0" smtClean="0"/>
              <a:t>somewhere&gt;</a:t>
            </a:r>
          </a:p>
          <a:p>
            <a:r>
              <a:rPr lang="en-US" dirty="0" smtClean="0"/>
              <a:t>I e</a:t>
            </a:r>
            <a:r>
              <a:rPr lang="en-US" dirty="0" smtClean="0"/>
              <a:t>njoy</a:t>
            </a:r>
            <a:endParaRPr lang="en-US" dirty="0" smtClean="0"/>
          </a:p>
          <a:p>
            <a:pPr lvl="1"/>
            <a:r>
              <a:rPr lang="en-US" dirty="0" smtClean="0"/>
              <a:t>&lt;this or </a:t>
            </a:r>
            <a:r>
              <a:rPr lang="en-US" dirty="0" smtClean="0"/>
              <a:t>that, something humanizing about you&gt;</a:t>
            </a:r>
            <a:endParaRPr lang="en-US" dirty="0"/>
          </a:p>
          <a:p>
            <a:endParaRPr lang="en-US" dirty="0"/>
          </a:p>
        </p:txBody>
      </p:sp>
      <p:sp>
        <p:nvSpPr>
          <p:cNvPr id="4" name="Slide Number Placeholder 3"/>
          <p:cNvSpPr>
            <a:spLocks noGrp="1"/>
          </p:cNvSpPr>
          <p:nvPr>
            <p:ph type="sldNum" sz="quarter" idx="2"/>
          </p:nvPr>
        </p:nvSpPr>
        <p:spPr/>
        <p:txBody>
          <a:bodyPr/>
          <a:lstStyle/>
          <a:p>
            <a:fld id="{86CB4B4D-7CA3-9044-876B-883B54F8677D}" type="slidenum">
              <a:rPr lang="uk-UA" smtClean="0"/>
              <a:t>6</a:t>
            </a:fld>
            <a:endParaRPr lang="uk-UA"/>
          </a:p>
        </p:txBody>
      </p:sp>
    </p:spTree>
    <p:extLst>
      <p:ext uri="{BB962C8B-B14F-4D97-AF65-F5344CB8AC3E}">
        <p14:creationId xmlns:p14="http://schemas.microsoft.com/office/powerpoint/2010/main" val="87707654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a:spLocks noGrp="1"/>
          </p:cNvSpPr>
          <p:nvPr>
            <p:ph type="title"/>
          </p:nvPr>
        </p:nvSpPr>
        <p:spPr>
          <a:xfrm>
            <a:off x="486829" y="96839"/>
            <a:ext cx="8240863" cy="745196"/>
          </a:xfrm>
          <a:prstGeom prst="rect">
            <a:avLst/>
          </a:prstGeom>
        </p:spPr>
        <p:txBody>
          <a:bodyPr/>
          <a:lstStyle/>
          <a:p>
            <a:r>
              <a:t>What to expect of your instructors</a:t>
            </a:r>
          </a:p>
        </p:txBody>
      </p:sp>
      <p:sp>
        <p:nvSpPr>
          <p:cNvPr id="161" name="Content Placeholder 2"/>
          <p:cNvSpPr>
            <a:spLocks noGrp="1"/>
          </p:cNvSpPr>
          <p:nvPr>
            <p:ph type="body" idx="1"/>
          </p:nvPr>
        </p:nvSpPr>
        <p:spPr>
          <a:xfrm>
            <a:off x="486830" y="1171185"/>
            <a:ext cx="8247965" cy="4924815"/>
          </a:xfrm>
          <a:prstGeom prst="rect">
            <a:avLst/>
          </a:prstGeom>
        </p:spPr>
        <p:txBody>
          <a:bodyPr/>
          <a:lstStyle/>
          <a:p>
            <a:r>
              <a:rPr dirty="0"/>
              <a:t>The </a:t>
            </a:r>
            <a:r>
              <a:rPr lang="en-US" dirty="0" smtClean="0"/>
              <a:t>U</a:t>
            </a:r>
            <a:r>
              <a:rPr dirty="0" smtClean="0"/>
              <a:t>TAs </a:t>
            </a:r>
            <a:r>
              <a:rPr dirty="0"/>
              <a:t>and </a:t>
            </a:r>
            <a:r>
              <a:rPr lang="en-US" dirty="0" smtClean="0"/>
              <a:t>I wel</a:t>
            </a:r>
            <a:r>
              <a:rPr dirty="0" smtClean="0"/>
              <a:t>come </a:t>
            </a:r>
            <a:r>
              <a:rPr dirty="0"/>
              <a:t>you to CS 250</a:t>
            </a:r>
          </a:p>
          <a:p>
            <a:r>
              <a:rPr lang="en-US" dirty="0" smtClean="0"/>
              <a:t>Our</a:t>
            </a:r>
            <a:r>
              <a:rPr dirty="0" smtClean="0"/>
              <a:t> </a:t>
            </a:r>
            <a:r>
              <a:rPr dirty="0"/>
              <a:t>task is to support you in your effort to succeed in this course, especially the lab</a:t>
            </a:r>
          </a:p>
          <a:p>
            <a:r>
              <a:rPr dirty="0"/>
              <a:t>We welcome your questions:  in lab, on Piazza, via email</a:t>
            </a:r>
          </a:p>
          <a:p>
            <a:r>
              <a:rPr dirty="0"/>
              <a:t>We ask for your feedback throughout the semester</a:t>
            </a:r>
          </a:p>
        </p:txBody>
      </p:sp>
      <p:sp>
        <p:nvSpPr>
          <p:cNvPr id="162" name="Date Placeholder 3"/>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63" name="Slide Number Placeholder 4"/>
          <p:cNvSpPr>
            <a:spLocks noGrp="1"/>
          </p:cNvSpPr>
          <p:nvPr>
            <p:ph type="sldNum" sz="quarter" idx="2"/>
          </p:nvPr>
        </p:nvSpPr>
        <p:spPr>
          <a:xfrm>
            <a:off x="8555750" y="6505254"/>
            <a:ext cx="174773"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6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6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6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6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1" build="p"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itle 1"/>
          <p:cNvSpPr>
            <a:spLocks noGrp="1"/>
          </p:cNvSpPr>
          <p:nvPr>
            <p:ph type="title"/>
          </p:nvPr>
        </p:nvSpPr>
        <p:spPr>
          <a:xfrm>
            <a:off x="486829" y="96839"/>
            <a:ext cx="8240863" cy="745196"/>
          </a:xfrm>
          <a:prstGeom prst="rect">
            <a:avLst/>
          </a:prstGeom>
        </p:spPr>
        <p:txBody>
          <a:bodyPr/>
          <a:lstStyle/>
          <a:p>
            <a:r>
              <a:t>What we expect of students</a:t>
            </a:r>
          </a:p>
        </p:txBody>
      </p:sp>
      <p:sp>
        <p:nvSpPr>
          <p:cNvPr id="168" name="Content Placeholder 2"/>
          <p:cNvSpPr>
            <a:spLocks noGrp="1"/>
          </p:cNvSpPr>
          <p:nvPr>
            <p:ph type="body" idx="1"/>
          </p:nvPr>
        </p:nvSpPr>
        <p:spPr>
          <a:xfrm>
            <a:off x="486830" y="1171185"/>
            <a:ext cx="8247965" cy="4924815"/>
          </a:xfrm>
          <a:prstGeom prst="rect">
            <a:avLst/>
          </a:prstGeom>
        </p:spPr>
        <p:txBody>
          <a:bodyPr/>
          <a:lstStyle/>
          <a:p>
            <a:r>
              <a:t>Attendance and being engaged</a:t>
            </a:r>
          </a:p>
          <a:p>
            <a:r>
              <a:t>Integrity and honesty</a:t>
            </a:r>
          </a:p>
        </p:txBody>
      </p:sp>
      <p:sp>
        <p:nvSpPr>
          <p:cNvPr id="169" name="Date Placeholder 3"/>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70" name="Slide Number Placeholder 4"/>
          <p:cNvSpPr>
            <a:spLocks noGrp="1"/>
          </p:cNvSpPr>
          <p:nvPr>
            <p:ph type="sldNum" sz="quarter" idx="2"/>
          </p:nvPr>
        </p:nvSpPr>
        <p:spPr>
          <a:xfrm>
            <a:off x="8555750" y="6505254"/>
            <a:ext cx="174773"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6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68">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1"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Title 1"/>
          <p:cNvSpPr>
            <a:spLocks noGrp="1"/>
          </p:cNvSpPr>
          <p:nvPr>
            <p:ph type="title"/>
          </p:nvPr>
        </p:nvSpPr>
        <p:spPr>
          <a:xfrm>
            <a:off x="486829" y="96839"/>
            <a:ext cx="8240863" cy="745196"/>
          </a:xfrm>
          <a:prstGeom prst="rect">
            <a:avLst/>
          </a:prstGeom>
        </p:spPr>
        <p:txBody>
          <a:bodyPr/>
          <a:lstStyle/>
          <a:p>
            <a:r>
              <a:rPr dirty="0"/>
              <a:t>Lab </a:t>
            </a:r>
            <a:r>
              <a:rPr dirty="0" smtClean="0"/>
              <a:t>0</a:t>
            </a:r>
            <a:r>
              <a:rPr lang="en-US" dirty="0" smtClean="0"/>
              <a:t>1</a:t>
            </a:r>
            <a:r>
              <a:rPr dirty="0" smtClean="0"/>
              <a:t> </a:t>
            </a:r>
            <a:r>
              <a:rPr lang="en-US" dirty="0" smtClean="0"/>
              <a:t>– A</a:t>
            </a:r>
            <a:r>
              <a:rPr dirty="0" smtClean="0"/>
              <a:t>genda</a:t>
            </a:r>
            <a:endParaRPr dirty="0"/>
          </a:p>
        </p:txBody>
      </p:sp>
      <p:sp>
        <p:nvSpPr>
          <p:cNvPr id="175" name="Content Placeholder 2"/>
          <p:cNvSpPr>
            <a:spLocks noGrp="1"/>
          </p:cNvSpPr>
          <p:nvPr>
            <p:ph type="body" idx="1"/>
          </p:nvPr>
        </p:nvSpPr>
        <p:spPr>
          <a:xfrm>
            <a:off x="486830" y="1171185"/>
            <a:ext cx="8247965" cy="4924815"/>
          </a:xfrm>
          <a:prstGeom prst="rect">
            <a:avLst/>
          </a:prstGeom>
        </p:spPr>
        <p:txBody>
          <a:bodyPr/>
          <a:lstStyle/>
          <a:p>
            <a:r>
              <a:rPr dirty="0" smtClean="0"/>
              <a:t>Become </a:t>
            </a:r>
            <a:r>
              <a:rPr dirty="0"/>
              <a:t>familiar with B160 lab room </a:t>
            </a:r>
            <a:r>
              <a:rPr dirty="0" smtClean="0"/>
              <a:t>equipment</a:t>
            </a:r>
            <a:r>
              <a:rPr lang="en-US" dirty="0" smtClean="0"/>
              <a:t> and safety procedures</a:t>
            </a:r>
          </a:p>
          <a:p>
            <a:r>
              <a:rPr lang="en-US" dirty="0" smtClean="0"/>
              <a:t>Complete the lab safety quiz</a:t>
            </a:r>
            <a:endParaRPr dirty="0"/>
          </a:p>
          <a:p>
            <a:r>
              <a:rPr lang="en-US" dirty="0"/>
              <a:t>Receive and sign for your lab </a:t>
            </a:r>
            <a:r>
              <a:rPr lang="en-US" dirty="0" smtClean="0"/>
              <a:t>kit</a:t>
            </a:r>
            <a:endParaRPr lang="en-US" dirty="0"/>
          </a:p>
          <a:p>
            <a:r>
              <a:rPr dirty="0" smtClean="0"/>
              <a:t>Accomplish </a:t>
            </a:r>
            <a:r>
              <a:rPr dirty="0"/>
              <a:t>the tasks in Lab </a:t>
            </a:r>
            <a:r>
              <a:rPr lang="en-US" dirty="0" smtClean="0"/>
              <a:t>01</a:t>
            </a:r>
            <a:endParaRPr dirty="0"/>
          </a:p>
        </p:txBody>
      </p:sp>
      <p:sp>
        <p:nvSpPr>
          <p:cNvPr id="176" name="Date Placeholder 3"/>
          <p:cNvSpPr/>
          <p:nvPr/>
        </p:nvSpPr>
        <p:spPr>
          <a:xfrm>
            <a:off x="487569" y="6505254"/>
            <a:ext cx="1986678" cy="231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000">
                <a:solidFill>
                  <a:srgbClr val="664D00"/>
                </a:solidFill>
              </a:defRPr>
            </a:lvl1pPr>
          </a:lstStyle>
          <a:p>
            <a:r>
              <a:t>© 2017 by George B. Adams III</a:t>
            </a:r>
          </a:p>
        </p:txBody>
      </p:sp>
      <p:sp>
        <p:nvSpPr>
          <p:cNvPr id="177" name="Slide Number Placeholder 4"/>
          <p:cNvSpPr>
            <a:spLocks noGrp="1"/>
          </p:cNvSpPr>
          <p:nvPr>
            <p:ph type="sldNum" sz="quarter" idx="2"/>
          </p:nvPr>
        </p:nvSpPr>
        <p:spPr>
          <a:xfrm>
            <a:off x="8555750" y="6505254"/>
            <a:ext cx="174773" cy="226986"/>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spTree>
  </p:cSld>
  <p:clrMapOvr>
    <a:masterClrMapping/>
  </p:clrMapOvr>
  <p:transition spd="med"/>
</p:sld>
</file>

<file path=ppt/theme/theme1.xml><?xml version="1.0" encoding="utf-8"?>
<a:theme xmlns:a="http://schemas.openxmlformats.org/drawingml/2006/main" name="TM10203755">
  <a:themeElements>
    <a:clrScheme name="TM10203755">
      <a:dk1>
        <a:srgbClr val="292929"/>
      </a:dk1>
      <a:lt1>
        <a:srgbClr val="FFFFFF"/>
      </a:lt1>
      <a:dk2>
        <a:srgbClr val="A7A7A7"/>
      </a:dk2>
      <a:lt2>
        <a:srgbClr val="535353"/>
      </a:lt2>
      <a:accent1>
        <a:srgbClr val="CC9900"/>
      </a:accent1>
      <a:accent2>
        <a:srgbClr val="CCCC99"/>
      </a:accent2>
      <a:accent3>
        <a:srgbClr val="8F8F8F"/>
      </a:accent3>
      <a:accent4>
        <a:srgbClr val="212121"/>
      </a:accent4>
      <a:accent5>
        <a:srgbClr val="E2CAAA"/>
      </a:accent5>
      <a:accent6>
        <a:srgbClr val="B9B98A"/>
      </a:accent6>
      <a:hlink>
        <a:srgbClr val="0000FF"/>
      </a:hlink>
      <a:folHlink>
        <a:srgbClr val="FF00FF"/>
      </a:folHlink>
    </a:clrScheme>
    <a:fontScheme name="TM10203755">
      <a:majorFont>
        <a:latin typeface="Calibri"/>
        <a:ea typeface="Calibri"/>
        <a:cs typeface="Calibri"/>
      </a:majorFont>
      <a:minorFont>
        <a:latin typeface="Helvetica"/>
        <a:ea typeface="Helvetica"/>
        <a:cs typeface="Helvetica"/>
      </a:minorFont>
    </a:fontScheme>
    <a:fmtScheme name="TM10203755">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M10203755">
  <a:themeElements>
    <a:clrScheme name="TM10203755">
      <a:dk1>
        <a:srgbClr val="000000"/>
      </a:dk1>
      <a:lt1>
        <a:srgbClr val="FFFFFF"/>
      </a:lt1>
      <a:dk2>
        <a:srgbClr val="A7A7A7"/>
      </a:dk2>
      <a:lt2>
        <a:srgbClr val="535353"/>
      </a:lt2>
      <a:accent1>
        <a:srgbClr val="CC9900"/>
      </a:accent1>
      <a:accent2>
        <a:srgbClr val="CCCC99"/>
      </a:accent2>
      <a:accent3>
        <a:srgbClr val="8F8F8F"/>
      </a:accent3>
      <a:accent4>
        <a:srgbClr val="212121"/>
      </a:accent4>
      <a:accent5>
        <a:srgbClr val="E2CAAA"/>
      </a:accent5>
      <a:accent6>
        <a:srgbClr val="B9B98A"/>
      </a:accent6>
      <a:hlink>
        <a:srgbClr val="0000FF"/>
      </a:hlink>
      <a:folHlink>
        <a:srgbClr val="FF00FF"/>
      </a:folHlink>
    </a:clrScheme>
    <a:fontScheme name="TM10203755">
      <a:majorFont>
        <a:latin typeface="Calibri"/>
        <a:ea typeface="Calibri"/>
        <a:cs typeface="Calibri"/>
      </a:majorFont>
      <a:minorFont>
        <a:latin typeface="Helvetica"/>
        <a:ea typeface="Helvetica"/>
        <a:cs typeface="Helvetica"/>
      </a:minorFont>
    </a:fontScheme>
    <a:fmtScheme name="TM10203755">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292929"/>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1380</TotalTime>
  <Words>2057</Words>
  <Application>Microsoft Macintosh PowerPoint</Application>
  <PresentationFormat>On-screen Show (4:3)</PresentationFormat>
  <Paragraphs>223</Paragraphs>
  <Slides>32</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Calibri</vt:lpstr>
      <vt:lpstr>Lucida Grande</vt:lpstr>
      <vt:lpstr>Palatino</vt:lpstr>
      <vt:lpstr>Times New Roman</vt:lpstr>
      <vt:lpstr>Wingdings</vt:lpstr>
      <vt:lpstr>Arial</vt:lpstr>
      <vt:lpstr>TM10203755</vt:lpstr>
      <vt:lpstr>CS250 Computer Architecture Lab 01 – Introduction and Lab Safety</vt:lpstr>
      <vt:lpstr>PowerPoint Presentation</vt:lpstr>
      <vt:lpstr>PowerPoint Presentation</vt:lpstr>
      <vt:lpstr>PowerPoint Presentation</vt:lpstr>
      <vt:lpstr>Lab 01 – Introduction and Safety</vt:lpstr>
      <vt:lpstr>Welcome to CS250 lab</vt:lpstr>
      <vt:lpstr>What to expect of your instructors</vt:lpstr>
      <vt:lpstr>What we expect of students</vt:lpstr>
      <vt:lpstr>Lab 01 – Agenda</vt:lpstr>
      <vt:lpstr>Why are we here?</vt:lpstr>
      <vt:lpstr>Electrical circuit elements</vt:lpstr>
      <vt:lpstr>What does the lab kit enable?</vt:lpstr>
      <vt:lpstr>BOM – bill of materials</vt:lpstr>
      <vt:lpstr>Breadboard – platform for circuit building</vt:lpstr>
      <vt:lpstr>USB console cable for breadboard power</vt:lpstr>
      <vt:lpstr>Resistors 10 Ω (ohms), 470 Ω, and 10 KΩ</vt:lpstr>
      <vt:lpstr>Capacitors:  100μF (micro-Farads) and 1000μF</vt:lpstr>
      <vt:lpstr>Light-emitting diodes (LEDs) </vt:lpstr>
      <vt:lpstr>Switch of type haptic pushbutton, SPST-NO</vt:lpstr>
      <vt:lpstr>Integrated circuits (ICs)</vt:lpstr>
      <vt:lpstr>Needle nose pliers</vt:lpstr>
      <vt:lpstr>Hookup wire (available in lab when needed)</vt:lpstr>
      <vt:lpstr>Wire cutter and stripper</vt:lpstr>
      <vt:lpstr>Raspberry Pi 3 Model B V1.2 computer</vt:lpstr>
      <vt:lpstr>microSD card and SD form factor adaptor</vt:lpstr>
      <vt:lpstr>Physical handling of the Raspberry Pi</vt:lpstr>
      <vt:lpstr>Flash drive for backup of Pi microSD card</vt:lpstr>
      <vt:lpstr>USB to micro USB cable 5 volt power </vt:lpstr>
      <vt:lpstr>Jumpers – to connect Pi with breadboard</vt:lpstr>
      <vt:lpstr>Lab Safety – burns</vt:lpstr>
      <vt:lpstr>Lab Safety – mechanical hazards</vt:lpstr>
      <vt:lpstr>Begin Lab 01 assignment now</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CS250 Computer Architecture Lab 01 – Introduction and Lab Safety</dc:title>
  <cp:lastModifiedBy>George Bunch Adams III</cp:lastModifiedBy>
  <cp:revision>74</cp:revision>
  <cp:lastPrinted>2018-01-07T16:42:53Z</cp:lastPrinted>
  <dcterms:modified xsi:type="dcterms:W3CDTF">2018-01-07T22:44:06Z</dcterms:modified>
</cp:coreProperties>
</file>